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19A1-036B-405F-8E91-138A57E37BF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71B9B-D73E-41A0-BE64-BD5971F53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9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259C-511D-4C0E-B604-CD6F0490D95B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FA43-A149-4CC0-AF00-937E0F5E0D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 userDrawn="1"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52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1951cc/40/1/4n1pdy6ozzemiwcg4nhpbxsozzembwf54ggpbxqosdea6egosxeabwfo4n6pbxstomem5wf64gy7dysttoonypby4n7pbq6osdeadw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412187" cy="288000"/>
          </a:xfrm>
          <a:prstGeom prst="rect">
            <a:avLst/>
          </a:prstGeom>
          <a:noFill/>
        </p:spPr>
      </p:pic>
      <p:pic>
        <p:nvPicPr>
          <p:cNvPr id="3" name="Picture 2" descr="https://x-lines.ru/letters/i/cyrillicfancy/2033/4f7ad8/40/1/4nqpbcgtomemmwfh4napdysozdeaxwfi4gy7bqsosdea6egosxeabwfo4n6pbxstomem5wf64gy7dyst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9930" y="1412776"/>
            <a:ext cx="3288254" cy="32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23828" y="4048036"/>
            <a:ext cx="30963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СОШ №1 г. Злынка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Макаренко Татьяна Михайловна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0" name="Picture 2" descr="https://x-lines.ru/letters/i/cyrillicfancy/1565/be2328/40/1/4nx7bxstozem7wfwrdemregozmemtwf74n9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728500" cy="612000"/>
          </a:xfrm>
          <a:prstGeom prst="rect">
            <a:avLst/>
          </a:prstGeom>
          <a:noFill/>
        </p:spPr>
      </p:pic>
      <p:pic>
        <p:nvPicPr>
          <p:cNvPr id="12294" name="Picture 6" descr="https://x-lines.ru/letters/i/cyrillicfancy/0777/994124/30/1/4nm7bcgozzea9wcn4nhpdd3ygca14c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04864"/>
            <a:ext cx="2465993" cy="3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Сколько всего денег потратила семья на посещение кинотеатра, если туда и обратно они ехали на автобусе? Цена 1 поездки составляет 29 рублей.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280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29</a:t>
            </a:r>
            <a:r>
              <a:rPr lang="ru-RU" sz="2400" dirty="0" smtClean="0">
                <a:solidFill>
                  <a:schemeClr val="tx1"/>
                </a:solidFill>
              </a:rPr>
              <a:t> • </a:t>
            </a:r>
            <a:r>
              <a:rPr lang="ru-RU" sz="2400" b="1" dirty="0" smtClean="0">
                <a:solidFill>
                  <a:schemeClr val="tx1"/>
                </a:solidFill>
              </a:rPr>
              <a:t>12 = 348 (руб.) </a:t>
            </a:r>
            <a:r>
              <a:rPr lang="ru-RU" sz="2000" dirty="0" smtClean="0">
                <a:solidFill>
                  <a:schemeClr val="tx1"/>
                </a:solidFill>
              </a:rPr>
              <a:t>– стоимость проезда на автобусе туда и обратно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280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892руб.40коп. + 1427руб. + 348руб. = </a:t>
            </a:r>
            <a:r>
              <a:rPr lang="ru-RU" sz="2400" b="1" dirty="0" smtClean="0">
                <a:solidFill>
                  <a:schemeClr val="tx1"/>
                </a:solidFill>
              </a:rPr>
              <a:t>2667руб.40коп. </a:t>
            </a:r>
            <a:r>
              <a:rPr lang="ru-RU" sz="2000" dirty="0" smtClean="0">
                <a:solidFill>
                  <a:schemeClr val="tx1"/>
                </a:solidFill>
              </a:rPr>
              <a:t>– всего 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Стрелка вправо 5">
            <a:hlinkClick r:id="" action="ppaction://hlinkshowjump?jump=endshow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365104"/>
            <a:ext cx="4253236" cy="2376264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06608" y="2780928"/>
            <a:ext cx="4208982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229200"/>
            <a:ext cx="7885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Запиши даты, когда вся семья сможет посетить кинотеатр, если в субботу и воскресенье мама на работу не ходит.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61448" cy="1754326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Рома с сестрой-второклассницей давно уговаривали родителей сходить в кино. Однако отправиться всем вместе в развлекательный центр у семьи не получалось. Неожиданно папе предоставили отпуск, начало которого совпало с последней неделей отпуска мамы.</a:t>
            </a:r>
          </a:p>
          <a:p>
            <a:pPr algn="just"/>
            <a:r>
              <a:rPr lang="ru-RU" dirty="0" smtClean="0"/>
              <a:t>     В ожидании похода в кино Рома решил посмотреть расписание и цены на билеты на сайте своего любимого кинотеатра.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194877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92896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Для начала Рома захотел определить, когда же вся  семья сможет отправиться в кинотеатр. Бабушка уже несколько лет не работает, так как находится на пенсии. Рома   и его младшая сестра — школьники, а старший брат учится   в институте.  </a:t>
            </a:r>
          </a:p>
          <a:p>
            <a:pPr algn="just"/>
            <a:r>
              <a:rPr lang="ru-RU" dirty="0" smtClean="0"/>
              <a:t>     Отпуск мамы заканчивается 26 августа.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2108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Определи, когда начинается отпуск папы.    </a:t>
            </a: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6238"/>
          <a:stretch>
            <a:fillRect/>
          </a:stretch>
        </p:blipFill>
        <p:spPr bwMode="auto">
          <a:xfrm>
            <a:off x="5940152" y="2204864"/>
            <a:ext cx="3024336" cy="228031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75896" y="4653136"/>
            <a:ext cx="367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23 августа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6021288"/>
            <a:ext cx="3672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23, 24, 25, 26, 28, 29 августа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010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Рома также изучил цены на билеты для посещения кинотеатра. Цена обычного билета, купленного в кассе, составляет 200 рублей. Если покупать билет на сайте или через мобильное приложение, то цена одного билета уменьшается на 10%.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Мальчик решил воспользоваться таблицей.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446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Зайдя на сайт кинотеатра, Рома увидел информацию об акциях, которые проводит кинотеатр.</a:t>
            </a:r>
          </a:p>
        </p:txBody>
      </p:sp>
      <p:pic>
        <p:nvPicPr>
          <p:cNvPr id="7" name="Рисунок 6" descr="103.png"/>
          <p:cNvPicPr>
            <a:picLocks noChangeAspect="1"/>
          </p:cNvPicPr>
          <p:nvPr/>
        </p:nvPicPr>
        <p:blipFill>
          <a:blip r:embed="rId2" cstate="print"/>
          <a:srcRect l="10639" t="63052" r="59218" b="25794"/>
          <a:stretch>
            <a:fillRect/>
          </a:stretch>
        </p:blipFill>
        <p:spPr>
          <a:xfrm>
            <a:off x="251520" y="1124744"/>
            <a:ext cx="3825000" cy="1800000"/>
          </a:xfrm>
          <a:prstGeom prst="rect">
            <a:avLst/>
          </a:prstGeom>
        </p:spPr>
      </p:pic>
      <p:pic>
        <p:nvPicPr>
          <p:cNvPr id="8" name="Рисунок 7" descr="103.png"/>
          <p:cNvPicPr>
            <a:picLocks noChangeAspect="1"/>
          </p:cNvPicPr>
          <p:nvPr/>
        </p:nvPicPr>
        <p:blipFill>
          <a:blip r:embed="rId2" cstate="print"/>
          <a:srcRect l="58513" t="63052" r="10457" b="25794"/>
          <a:stretch>
            <a:fillRect/>
          </a:stretch>
        </p:blipFill>
        <p:spPr>
          <a:xfrm>
            <a:off x="4644008" y="1124744"/>
            <a:ext cx="3937500" cy="18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2924944"/>
            <a:ext cx="4238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 В воскресенье при покупке билетов </a:t>
            </a:r>
            <a:r>
              <a:rPr lang="ru-RU" sz="1600" b="1" dirty="0" err="1" smtClean="0"/>
              <a:t>онлайн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924944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Скидка 20% на все билеты, купленные </a:t>
            </a:r>
            <a:r>
              <a:rPr lang="ru-RU" sz="1600" b="1" dirty="0" err="1" smtClean="0"/>
              <a:t>онлайн</a:t>
            </a:r>
            <a:r>
              <a:rPr lang="ru-RU" sz="1600" b="1" dirty="0" smtClean="0"/>
              <a:t>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4869160"/>
          <a:ext cx="8568950" cy="147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Билеты, купленные в кассе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Билеты, купленные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онлайн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(без акций)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Билеты на воскресенье, купленные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онлайн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Билеты по акции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Супервторник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Взрослый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 руб.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Детский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 руб.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995936" y="5661248"/>
            <a:ext cx="1080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180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6021288"/>
            <a:ext cx="1080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180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5661248"/>
            <a:ext cx="1080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180 руб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6021288"/>
            <a:ext cx="1080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52320" y="5661248"/>
            <a:ext cx="1080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160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52320" y="6021288"/>
            <a:ext cx="1080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160 руб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280920" cy="258532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Чтобы посчитать размер                            на товар, необходимо,</a:t>
            </a:r>
          </a:p>
          <a:p>
            <a:endParaRPr lang="ru-RU" dirty="0" smtClean="0"/>
          </a:p>
          <a:p>
            <a:r>
              <a:rPr lang="ru-RU" dirty="0" smtClean="0"/>
              <a:t>без скидки (разделить/умножить)                             на 100 и (разделить /умножить)</a:t>
            </a:r>
          </a:p>
          <a:p>
            <a:endParaRPr lang="ru-RU" dirty="0" smtClean="0"/>
          </a:p>
          <a:p>
            <a:r>
              <a:rPr lang="ru-RU" dirty="0" smtClean="0"/>
              <a:t>                          на количество % скидки.</a:t>
            </a:r>
          </a:p>
          <a:p>
            <a:endParaRPr lang="ru-RU" dirty="0" smtClean="0"/>
          </a:p>
          <a:p>
            <a:r>
              <a:rPr lang="ru-RU" dirty="0" smtClean="0"/>
              <a:t>     Чтобы узнать конечную цену товара, нужно из цены                               вычесть</a:t>
            </a:r>
          </a:p>
          <a:p>
            <a:endParaRPr lang="ru-RU" dirty="0" smtClean="0"/>
          </a:p>
          <a:p>
            <a:r>
              <a:rPr lang="ru-RU" dirty="0" smtClean="0"/>
              <a:t>размер скидки, выраженный в (рублях/процентах)                       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Вспомни, как вычисляется скидка на какой-либо товар. Дополни предложения.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836712"/>
            <a:ext cx="1224136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скидки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836712"/>
            <a:ext cx="1224136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412776"/>
            <a:ext cx="1224136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разделить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916832"/>
            <a:ext cx="1224136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умножить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2492896"/>
            <a:ext cx="1332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 скидки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2996952"/>
            <a:ext cx="1044000" cy="25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рублях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4290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Выполни необходимые вычисления и запиши данные в таблицу, учитывая, что скидка предоставляется от цены билета, купленного в кассе.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4437112"/>
            <a:ext cx="846000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1) 200 : 100 </a:t>
            </a:r>
            <a:r>
              <a:rPr lang="ru-RU" b="1" dirty="0" smtClean="0">
                <a:solidFill>
                  <a:schemeClr val="tx1"/>
                </a:solidFill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</a:rPr>
              <a:t> 10 = 20 (руб.) </a:t>
            </a:r>
            <a:r>
              <a:rPr lang="ru-RU" sz="1600" dirty="0" smtClean="0">
                <a:solidFill>
                  <a:schemeClr val="tx1"/>
                </a:solidFill>
              </a:rPr>
              <a:t>– скидка на билеты, купленные </a:t>
            </a:r>
            <a:r>
              <a:rPr lang="ru-RU" sz="1600" dirty="0" err="1" smtClean="0">
                <a:solidFill>
                  <a:schemeClr val="tx1"/>
                </a:solidFill>
              </a:rPr>
              <a:t>онлайн</a:t>
            </a:r>
            <a:r>
              <a:rPr lang="ru-RU" sz="1600" dirty="0" smtClean="0">
                <a:solidFill>
                  <a:schemeClr val="tx1"/>
                </a:solidFill>
              </a:rPr>
              <a:t> (без акций)</a:t>
            </a: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2) 200 – 20 = 180 (руб.) </a:t>
            </a:r>
            <a:r>
              <a:rPr lang="ru-RU" sz="1600" dirty="0" smtClean="0">
                <a:solidFill>
                  <a:schemeClr val="tx1"/>
                </a:solidFill>
              </a:rPr>
              <a:t>– цена билета взрослого и детского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5229200"/>
            <a:ext cx="846000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1) 200 : 100 </a:t>
            </a:r>
            <a:r>
              <a:rPr lang="ru-RU" b="1" dirty="0" smtClean="0">
                <a:solidFill>
                  <a:schemeClr val="tx1"/>
                </a:solidFill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</a:rPr>
              <a:t> 50 = 100 (руб.) </a:t>
            </a:r>
            <a:r>
              <a:rPr lang="ru-RU" sz="1600" dirty="0" smtClean="0">
                <a:solidFill>
                  <a:schemeClr val="tx1"/>
                </a:solidFill>
              </a:rPr>
              <a:t>– скидка на воскресные билеты, купленные </a:t>
            </a:r>
            <a:r>
              <a:rPr lang="ru-RU" sz="1600" dirty="0" err="1" smtClean="0">
                <a:solidFill>
                  <a:schemeClr val="tx1"/>
                </a:solidFill>
              </a:rPr>
              <a:t>онлайн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2) 200 – 100 = 100 (руб.) </a:t>
            </a:r>
            <a:r>
              <a:rPr lang="ru-RU" sz="1600" dirty="0" smtClean="0">
                <a:solidFill>
                  <a:schemeClr val="tx1"/>
                </a:solidFill>
              </a:rPr>
              <a:t>– цена детского билета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6021288"/>
            <a:ext cx="846000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1) 200 : 100 </a:t>
            </a:r>
            <a:r>
              <a:rPr lang="ru-RU" b="1" dirty="0" smtClean="0">
                <a:solidFill>
                  <a:schemeClr val="tx1"/>
                </a:solidFill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</a:rPr>
              <a:t> 20 = 40 (руб.)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- скидка на билеты по акции «</a:t>
            </a:r>
            <a:r>
              <a:rPr lang="ru-RU" sz="1600" dirty="0" err="1" smtClean="0">
                <a:solidFill>
                  <a:schemeClr val="tx1"/>
                </a:solidFill>
              </a:rPr>
              <a:t>Супервторник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2) 200 – 40 = 160 (руб.) </a:t>
            </a:r>
            <a:r>
              <a:rPr lang="ru-RU" sz="1600" dirty="0" smtClean="0">
                <a:solidFill>
                  <a:schemeClr val="tx1"/>
                </a:solidFill>
              </a:rPr>
              <a:t>– цена билета взрослого и детского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6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20"/>
                            </p:stCondLst>
                            <p:childTnLst>
                              <p:par>
                                <p:cTn id="8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Рома определил, что наиболее выгодной будет покупка билетов по акции. Он отметил на календаре, в какие дни можно посетить кинотеатр по акции.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Запиши даты возможных посещений кинотеатра.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412776"/>
            <a:ext cx="4392488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24 августа (вторник) и 29 августа (воскресенье)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395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Теперь Роме осталось посчитать, какая из двух акций позволит дешевле приобрести билеты для всей семьи.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19795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9695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Заполни таблицу, используя все данные, которые известны Роме.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04.png"/>
          <p:cNvPicPr>
            <a:picLocks noChangeAspect="1"/>
          </p:cNvPicPr>
          <p:nvPr/>
        </p:nvPicPr>
        <p:blipFill>
          <a:blip r:embed="rId2" cstate="print"/>
          <a:srcRect l="2042" t="83600" r="2131" b="1822"/>
          <a:stretch>
            <a:fillRect/>
          </a:stretch>
        </p:blipFill>
        <p:spPr>
          <a:xfrm>
            <a:off x="251520" y="3429000"/>
            <a:ext cx="8424936" cy="17281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123832" y="4005064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180 руб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3832" y="4437112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100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4005064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160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4437112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160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4005064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7984" y="4005064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720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6" y="4437112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4437112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200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20088" y="4869160"/>
            <a:ext cx="1044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920 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4005064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4437112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68344" y="4005064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640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68344" y="4437112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320 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60448" y="4869160"/>
            <a:ext cx="1044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960 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616530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4452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Выполни необходимые вычисления и сделай вывод, на какую дату (на какие даты) семье Ромы выгоднее купить билеты.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87624" y="6165304"/>
            <a:ext cx="612068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Семье Ромы выгоднее купить билеты на 29 августа (воскресенье).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446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На семейном совете Рома рассказал о своих выводах. Папа предложил незамедлительно купить билеты. При оформлении покупки на сайте появилась следующая информация.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080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Вспомни, что может обозначать эта информация.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Отметь свой ответ.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05.png"/>
          <p:cNvPicPr>
            <a:picLocks noChangeAspect="1"/>
          </p:cNvPicPr>
          <p:nvPr/>
        </p:nvPicPr>
        <p:blipFill>
          <a:blip r:embed="rId3" cstate="print"/>
          <a:srcRect l="59096" t="42662" r="2125" b="40388"/>
          <a:stretch>
            <a:fillRect/>
          </a:stretch>
        </p:blipFill>
        <p:spPr>
          <a:xfrm>
            <a:off x="6012160" y="188640"/>
            <a:ext cx="2858417" cy="14401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566124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Подтверди свой ответ вычислениями.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22108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Какая сумма вернётся на платёжную карту после покупки билетов? Закрась подходящую карточку.</a:t>
            </a:r>
          </a:p>
        </p:txBody>
      </p:sp>
      <p:sp>
        <p:nvSpPr>
          <p:cNvPr id="10" name="Скругленный прямоугольник 9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51520" y="2204864"/>
            <a:ext cx="432000" cy="43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400" y="2852936"/>
            <a:ext cx="432000" cy="43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852936"/>
            <a:ext cx="396000" cy="396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2204864"/>
            <a:ext cx="6768752" cy="46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Каждый купленный билет будет стоить на 3 рубля дешевле.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2852984"/>
            <a:ext cx="6768752" cy="46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 карту «Мир», с которой была произведена оплата билетов, вернут 3% от общей суммы покупок.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3501056"/>
            <a:ext cx="6768752" cy="46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 любую платёжную карту, с которой была произведена оплата билетов, вернут 3% от общей суммы покупки. </a:t>
            </a:r>
          </a:p>
        </p:txBody>
      </p:sp>
      <p:sp>
        <p:nvSpPr>
          <p:cNvPr id="16" name="Скругленный прямоугольник 1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51520" y="3501008"/>
            <a:ext cx="432000" cy="43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671900" y="5013176"/>
            <a:ext cx="180020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 руб. 6 коп.</a:t>
            </a:r>
            <a:endParaRPr lang="ru-RU" dirty="0"/>
          </a:p>
        </p:txBody>
      </p:sp>
      <p:sp>
        <p:nvSpPr>
          <p:cNvPr id="19" name="Скругленный прямоугольник 1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588224" y="5013176"/>
            <a:ext cx="180020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92 руб.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7584" y="5013176"/>
            <a:ext cx="180020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 руб. 60 коп.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6021288"/>
            <a:ext cx="547260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920 : 100 </a:t>
            </a:r>
            <a:r>
              <a:rPr lang="ru-RU" b="1" dirty="0" smtClean="0">
                <a:solidFill>
                  <a:schemeClr val="tx1"/>
                </a:solidFill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</a:rPr>
              <a:t> 3 =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27,6 (руб.) </a:t>
            </a:r>
            <a:r>
              <a:rPr lang="ru-RU" sz="1600" dirty="0" smtClean="0">
                <a:solidFill>
                  <a:schemeClr val="tx1"/>
                </a:solidFill>
              </a:rPr>
              <a:t>– скидка </a:t>
            </a: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23928" y="458112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карточки!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EAA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46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3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При покупке билетов на сайте было предложено выбрать места в кинозале. Папа прочитал, что в связи с мерами по борьбе с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рекомендовано выбирать билеты так, чтобы расстояние между зрителями составляло не менее 1 метра, т.е. два зрительных места. Однако члены одной семьи могут сидеть вместе. Папу отвлёк телефонный звонок, и он попросил Рому рассмотреть все возможные варианты покупки билетов.</a:t>
            </a:r>
          </a:p>
          <a:p>
            <a:pPr algn="just"/>
            <a:r>
              <a:rPr lang="ru-RU" dirty="0" smtClean="0"/>
              <a:t>     Роме нужно выбрать билеты так, чтобы вся семья сидела рядом и были соблюдены все необходимые условия покупки билетов.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37321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Запиши варианты, которые может выбрать Рома. Укажи ряд и места билетов.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06.png"/>
          <p:cNvPicPr>
            <a:picLocks noChangeAspect="1"/>
          </p:cNvPicPr>
          <p:nvPr/>
        </p:nvPicPr>
        <p:blipFill>
          <a:blip r:embed="rId2" cstate="print"/>
          <a:srcRect l="25351" t="20402" r="25352" b="43170"/>
          <a:stretch>
            <a:fillRect/>
          </a:stretch>
        </p:blipFill>
        <p:spPr>
          <a:xfrm>
            <a:off x="3203848" y="2852936"/>
            <a:ext cx="2592288" cy="230425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6165304"/>
            <a:ext cx="6984776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4 ряд, места с 5 - 10; 6 ряд, места с 9 – 14; 8 ряд, места с 1 – 6.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6490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Определи, не позднее какого времени семье Ромы нужно выйти из дома, чтобы оказаться на своих местах за 5 минут до начала сеанса. Билеты приобретены на второй сеанс, дорога до развлекательного центра, в котором находится кинотеатр, занимает 40 минут.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446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94116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Посчитай, во сколько закончится фильм.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06.png"/>
          <p:cNvPicPr>
            <a:picLocks noChangeAspect="1"/>
          </p:cNvPicPr>
          <p:nvPr/>
        </p:nvPicPr>
        <p:blipFill>
          <a:blip r:embed="rId2" cstate="print"/>
          <a:srcRect l="9574" t="77655" r="8511" b="10848"/>
          <a:stretch>
            <a:fillRect/>
          </a:stretch>
        </p:blipFill>
        <p:spPr>
          <a:xfrm>
            <a:off x="611560" y="1052736"/>
            <a:ext cx="8103670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Наконец-то выбран фильм и сеанс, куплены билеты.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933056"/>
            <a:ext cx="619268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 14ч.20мин. – 40мин. – 5мин. = 13ч.35мин.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5517232"/>
            <a:ext cx="619268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 14ч.20мин. + 1ч.47мин. = 16ч.07мин.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446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Семья Ромы приехала в развлекательный центр пораньше. Рома с сестрой уговорили родителей зайти в </a:t>
            </a:r>
            <a:r>
              <a:rPr lang="ru-RU" dirty="0" err="1" smtClean="0"/>
              <a:t>кинобар</a:t>
            </a:r>
            <a:r>
              <a:rPr lang="ru-RU" dirty="0" smtClean="0"/>
              <a:t>. Перед просмотром фильма все члены семьи сделали небольшие покупки.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Рассмотри таблицу.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07.png"/>
          <p:cNvPicPr>
            <a:picLocks noChangeAspect="1"/>
          </p:cNvPicPr>
          <p:nvPr/>
        </p:nvPicPr>
        <p:blipFill>
          <a:blip r:embed="rId2" cstate="print"/>
          <a:srcRect l="1436" t="27856" r="5249" b="53800"/>
          <a:stretch>
            <a:fillRect/>
          </a:stretch>
        </p:blipFill>
        <p:spPr>
          <a:xfrm>
            <a:off x="251520" y="1700808"/>
            <a:ext cx="8640000" cy="2322244"/>
          </a:xfrm>
          <a:prstGeom prst="rect">
            <a:avLst/>
          </a:prstGeom>
        </p:spPr>
      </p:pic>
      <p:pic>
        <p:nvPicPr>
          <p:cNvPr id="8" name="Рисунок 7" descr="107.png"/>
          <p:cNvPicPr>
            <a:picLocks noChangeAspect="1"/>
          </p:cNvPicPr>
          <p:nvPr/>
        </p:nvPicPr>
        <p:blipFill>
          <a:blip r:embed="rId2" cstate="print"/>
          <a:srcRect l="1148" t="49769" r="5249" b="42671"/>
          <a:stretch>
            <a:fillRect/>
          </a:stretch>
        </p:blipFill>
        <p:spPr>
          <a:xfrm>
            <a:off x="251520" y="4869160"/>
            <a:ext cx="8640000" cy="9541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45091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Посчитай затраты на все покупки, пользуясь таблицей. Запиши ответ.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4005064"/>
            <a:ext cx="144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195 р.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4005064"/>
            <a:ext cx="108012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108 р.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4005064"/>
            <a:ext cx="1332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840 р.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4005064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156 р.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4005064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98 р.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775848" y="4005064"/>
            <a:ext cx="1116632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 р.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6093296"/>
            <a:ext cx="7416824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195 + 108 + 840 + 156 + 98 + 30 = 1 427 (руб.) </a:t>
            </a:r>
            <a:r>
              <a:rPr lang="ru-RU" sz="2400" dirty="0" smtClean="0">
                <a:solidFill>
                  <a:schemeClr val="tx1"/>
                </a:solidFill>
              </a:rPr>
              <a:t>- всего </a:t>
            </a:r>
            <a:r>
              <a:rPr lang="ru-RU" sz="1600" dirty="0" smtClean="0"/>
              <a:t>р. </a:t>
            </a:r>
            <a:r>
              <a:rPr lang="ru-RU" dirty="0" smtClean="0"/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71656" y="4077072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5847075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490136" y="6453336"/>
            <a:ext cx="474352" cy="268608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1173</Words>
  <Application>Microsoft Office PowerPoint</Application>
  <PresentationFormat>Экран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ЕГ</cp:lastModifiedBy>
  <cp:revision>10</cp:revision>
  <dcterms:created xsi:type="dcterms:W3CDTF">2024-08-11T22:21:41Z</dcterms:created>
  <dcterms:modified xsi:type="dcterms:W3CDTF">2025-04-13T07:01:06Z</dcterms:modified>
</cp:coreProperties>
</file>