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81746-E9A9-43C4-BEF6-C054CAACCACD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F3D3B-7F77-445B-A266-5D2FA01B6E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0FC2F-146C-4F07-963D-70FFF6BE3EA7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7F148-C86D-49EE-94EB-799998C76F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13EFC-68C2-4AF5-825A-565E3BF9DB41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2CE24-0515-4547-A72C-1862B4DA93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49483-A4C8-4FA6-8174-DDA3828BF99E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6444C-E9A6-4CDF-9811-B671D03475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72BC0-33B4-46BF-A25C-03E37442D391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86A5-45C0-4597-B1D1-9170031761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5E398-055F-43F0-A66A-63D929F5F6C4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45A33-4AA3-4C19-A2D1-E236AEBD6E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E7771-3629-48E2-8402-FEE1E2DEC663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14B60-CFB9-452E-AE62-C2601BF858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A38FB-CA55-41A5-A343-8BF174080090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AB425-B92A-487E-88B6-82C620C800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302B5-682E-408B-A219-29E3AB5DADF3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A6B00-D3BF-488F-9A91-3E79B2E739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2B80A-8F72-4834-8C61-3D7BB50AD73F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6868F-BDD9-40CA-A0EE-9E40D15972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DA5BC-8AAB-4E6D-AC6E-DD727673E62A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D08D6-7CD1-488A-9D08-123F24D5E2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05D7ED-345E-4BF4-8327-72668D856380}" type="datetimeFigureOut">
              <a:rPr lang="ru-RU"/>
              <a:pPr>
                <a:defRPr/>
              </a:pPr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6C0FB2-0E10-47B6-A511-AAE936AF88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Группа 8"/>
          <p:cNvGrpSpPr>
            <a:grpSpLocks/>
          </p:cNvGrpSpPr>
          <p:nvPr/>
        </p:nvGrpSpPr>
        <p:grpSpPr bwMode="auto">
          <a:xfrm>
            <a:off x="6227763" y="4365625"/>
            <a:ext cx="985837" cy="1662113"/>
            <a:chOff x="6228184" y="4365104"/>
            <a:chExt cx="984684" cy="1662220"/>
          </a:xfrm>
        </p:grpSpPr>
        <p:sp>
          <p:nvSpPr>
            <p:cNvPr id="5" name="Овал 4"/>
            <p:cNvSpPr/>
            <p:nvPr/>
          </p:nvSpPr>
          <p:spPr>
            <a:xfrm>
              <a:off x="6228184" y="4365104"/>
              <a:ext cx="431295" cy="431828"/>
            </a:xfrm>
            <a:prstGeom prst="ellipse">
              <a:avLst/>
            </a:prstGeom>
            <a:solidFill>
              <a:schemeClr val="bg1">
                <a:alpha val="45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>
              <a:off x="6844999" y="5290677"/>
              <a:ext cx="367869" cy="368324"/>
            </a:xfrm>
            <a:prstGeom prst="ellipse">
              <a:avLst/>
            </a:prstGeom>
            <a:solidFill>
              <a:schemeClr val="bg1">
                <a:alpha val="45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6508842" y="5843162"/>
              <a:ext cx="183935" cy="184162"/>
            </a:xfrm>
            <a:prstGeom prst="ellipse">
              <a:avLst/>
            </a:prstGeom>
            <a:solidFill>
              <a:schemeClr val="bg1">
                <a:alpha val="45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3315" name="Rectangle 8"/>
          <p:cNvSpPr>
            <a:spLocks noChangeArrowheads="1"/>
          </p:cNvSpPr>
          <p:nvPr/>
        </p:nvSpPr>
        <p:spPr bwMode="auto">
          <a:xfrm>
            <a:off x="1476375" y="1098550"/>
            <a:ext cx="6119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buFont typeface="Times New Roman" pitchFamily="18" charset="0"/>
              <a:buNone/>
              <a:tabLst>
                <a:tab pos="457200" algn="l"/>
              </a:tabLst>
            </a:pPr>
            <a:r>
              <a:rPr lang="ru-RU" sz="4800" b="1" i="1">
                <a:solidFill>
                  <a:schemeClr val="folHlink"/>
                </a:solidFill>
                <a:latin typeface="Times New Roman" pitchFamily="18" charset="0"/>
              </a:rPr>
              <a:t>Психологический климат семьи</a:t>
            </a:r>
          </a:p>
        </p:txBody>
      </p:sp>
      <p:sp>
        <p:nvSpPr>
          <p:cNvPr id="13316" name="Rectangle 9"/>
          <p:cNvSpPr>
            <a:spLocks noChangeArrowheads="1"/>
          </p:cNvSpPr>
          <p:nvPr/>
        </p:nvSpPr>
        <p:spPr bwMode="auto">
          <a:xfrm>
            <a:off x="1116013" y="3035300"/>
            <a:ext cx="7056437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400" b="1" i="1"/>
          </a:p>
          <a:p>
            <a:r>
              <a:rPr lang="ru-RU" sz="2400" b="1" i="1"/>
              <a:t>«Счастлив тот, </a:t>
            </a:r>
          </a:p>
          <a:p>
            <a:r>
              <a:rPr lang="ru-RU" sz="2400" b="1" i="1"/>
              <a:t>кто счастлив у себя дома»</a:t>
            </a:r>
            <a:r>
              <a:rPr lang="ru-RU" b="1" i="1"/>
              <a:t> </a:t>
            </a:r>
          </a:p>
          <a:p>
            <a:r>
              <a:rPr lang="ru-RU" b="1" i="1"/>
              <a:t/>
            </a:r>
            <a:br>
              <a:rPr lang="ru-RU" b="1" i="1"/>
            </a:br>
            <a:r>
              <a:rPr lang="ru-RU" b="1" i="1"/>
              <a:t>                                                        </a:t>
            </a:r>
            <a:r>
              <a:rPr lang="ru-RU" sz="2000" i="1">
                <a:solidFill>
                  <a:schemeClr val="tx2"/>
                </a:solidFill>
              </a:rPr>
              <a:t>Л.Н.Толстой</a:t>
            </a:r>
          </a:p>
          <a:p>
            <a:endParaRPr lang="ru-RU" sz="20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i="1" smtClean="0">
                <a:solidFill>
                  <a:schemeClr val="accent2"/>
                </a:solidFill>
                <a:latin typeface="Times New Roman" pitchFamily="18" charset="0"/>
              </a:rPr>
              <a:t>Помните!</a:t>
            </a:r>
          </a:p>
        </p:txBody>
      </p:sp>
      <p:pic>
        <p:nvPicPr>
          <p:cNvPr id="22530" name="Picture 6" descr="http://www.gifpark.ru/Gifs/PEOPLE/CHILDREN/KIDS01.gif"/>
          <p:cNvPicPr>
            <a:picLocks noChangeAspect="1" noChangeArrowheads="1" noCrop="1"/>
          </p:cNvPicPr>
          <p:nvPr>
            <p:ph type="body"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27088" y="1700213"/>
            <a:ext cx="3168650" cy="2805112"/>
          </a:xfrm>
        </p:spPr>
      </p:pic>
      <p:sp>
        <p:nvSpPr>
          <p:cNvPr id="22531" name="Rectangle 6"/>
          <p:cNvSpPr>
            <a:spLocks noGrp="1"/>
          </p:cNvSpPr>
          <p:nvPr>
            <p:ph type="body" sz="half" idx="2"/>
          </p:nvPr>
        </p:nvSpPr>
        <p:spPr>
          <a:xfrm>
            <a:off x="4067175" y="1600200"/>
            <a:ext cx="4619625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>
                <a:solidFill>
                  <a:schemeClr val="hlink"/>
                </a:solidFill>
              </a:rPr>
              <a:t>5 </a:t>
            </a:r>
            <a:r>
              <a:rPr lang="ru-RU" sz="3200" smtClean="0">
                <a:solidFill>
                  <a:schemeClr val="hlink"/>
                </a:solidFill>
                <a:latin typeface="Times New Roman" pitchFamily="18" charset="0"/>
              </a:rPr>
              <a:t>объятий – для                 выживания ребёнка</a:t>
            </a:r>
          </a:p>
          <a:p>
            <a:pPr eaLnBrk="1" hangingPunct="1">
              <a:buFont typeface="Arial" charset="0"/>
              <a:buNone/>
            </a:pPr>
            <a:endParaRPr lang="ru-RU" sz="3200" smtClean="0">
              <a:solidFill>
                <a:schemeClr val="hlink"/>
              </a:solidFill>
              <a:latin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z="3200" smtClean="0">
                <a:solidFill>
                  <a:schemeClr val="hlink"/>
                </a:solidFill>
                <a:latin typeface="Times New Roman" pitchFamily="18" charset="0"/>
              </a:rPr>
              <a:t>10 объятий – для поддержки</a:t>
            </a:r>
          </a:p>
          <a:p>
            <a:pPr eaLnBrk="1" hangingPunct="1">
              <a:buFont typeface="Arial" charset="0"/>
              <a:buNone/>
            </a:pPr>
            <a:endParaRPr lang="ru-RU" sz="3200" smtClean="0">
              <a:solidFill>
                <a:schemeClr val="hlink"/>
              </a:solidFill>
              <a:latin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z="3200" smtClean="0">
                <a:solidFill>
                  <a:schemeClr val="hlink"/>
                </a:solidFill>
                <a:latin typeface="Times New Roman" pitchFamily="18" charset="0"/>
              </a:rPr>
              <a:t>15 объятий – для роста и развития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b="1" i="1" smtClean="0">
                <a:solidFill>
                  <a:schemeClr val="hlink"/>
                </a:solidFill>
                <a:latin typeface="Times New Roman" pitchFamily="18" charset="0"/>
              </a:rPr>
              <a:t>Функции семьи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i="1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i="1" smtClean="0">
                <a:latin typeface="Times New Roman" pitchFamily="18" charset="0"/>
              </a:rPr>
              <a:t>Продолжение рода</a:t>
            </a:r>
          </a:p>
          <a:p>
            <a:pPr eaLnBrk="1" hangingPunct="1">
              <a:lnSpc>
                <a:spcPct val="90000"/>
              </a:lnSpc>
            </a:pPr>
            <a:r>
              <a:rPr lang="ru-RU" i="1" smtClean="0">
                <a:latin typeface="Times New Roman" pitchFamily="18" charset="0"/>
              </a:rPr>
              <a:t>Хозяйственная</a:t>
            </a:r>
          </a:p>
          <a:p>
            <a:pPr eaLnBrk="1" hangingPunct="1">
              <a:lnSpc>
                <a:spcPct val="90000"/>
              </a:lnSpc>
            </a:pPr>
            <a:r>
              <a:rPr lang="ru-RU" i="1" smtClean="0">
                <a:latin typeface="Times New Roman" pitchFamily="18" charset="0"/>
              </a:rPr>
              <a:t>Воспитательная</a:t>
            </a:r>
          </a:p>
          <a:p>
            <a:pPr eaLnBrk="1" hangingPunct="1">
              <a:lnSpc>
                <a:spcPct val="90000"/>
              </a:lnSpc>
            </a:pPr>
            <a:r>
              <a:rPr lang="ru-RU" i="1" smtClean="0">
                <a:latin typeface="Times New Roman" pitchFamily="18" charset="0"/>
              </a:rPr>
              <a:t>Передача знаний</a:t>
            </a:r>
          </a:p>
          <a:p>
            <a:pPr eaLnBrk="1" hangingPunct="1">
              <a:lnSpc>
                <a:spcPct val="90000"/>
              </a:lnSpc>
            </a:pPr>
            <a:r>
              <a:rPr lang="ru-RU" b="1" i="1" smtClean="0">
                <a:latin typeface="Times New Roman" pitchFamily="18" charset="0"/>
              </a:rPr>
              <a:t>Создание атмосферы психологического комфорта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b="1" i="1" smtClean="0">
              <a:latin typeface="Times New Roman" pitchFamily="18" charset="0"/>
            </a:endParaRPr>
          </a:p>
        </p:txBody>
      </p:sp>
      <p:pic>
        <p:nvPicPr>
          <p:cNvPr id="14339" name="Picture 2" descr="F:\Семья\Semiya_i_domi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4663" y="1484313"/>
            <a:ext cx="4062412" cy="284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Группа 5"/>
          <p:cNvGrpSpPr>
            <a:grpSpLocks/>
          </p:cNvGrpSpPr>
          <p:nvPr/>
        </p:nvGrpSpPr>
        <p:grpSpPr bwMode="auto">
          <a:xfrm rot="4737650">
            <a:off x="7535863" y="109537"/>
            <a:ext cx="1062038" cy="1795463"/>
            <a:chOff x="6228184" y="4365104"/>
            <a:chExt cx="984684" cy="1662220"/>
          </a:xfrm>
        </p:grpSpPr>
        <p:sp>
          <p:nvSpPr>
            <p:cNvPr id="7" name="Овал 6"/>
            <p:cNvSpPr/>
            <p:nvPr/>
          </p:nvSpPr>
          <p:spPr>
            <a:xfrm>
              <a:off x="6227001" y="4360912"/>
              <a:ext cx="432731" cy="432089"/>
            </a:xfrm>
            <a:prstGeom prst="ellipse">
              <a:avLst/>
            </a:prstGeom>
            <a:solidFill>
              <a:schemeClr val="bg1">
                <a:alpha val="45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6844416" y="5290348"/>
              <a:ext cx="367968" cy="367423"/>
            </a:xfrm>
            <a:prstGeom prst="ellipse">
              <a:avLst/>
            </a:prstGeom>
            <a:solidFill>
              <a:schemeClr val="bg1">
                <a:alpha val="45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6503579" y="5843690"/>
              <a:ext cx="183984" cy="183711"/>
            </a:xfrm>
            <a:prstGeom prst="ellipse">
              <a:avLst/>
            </a:prstGeom>
            <a:solidFill>
              <a:schemeClr val="bg1">
                <a:alpha val="45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0" name="Прямоугольник 9"/>
          <p:cNvSpPr/>
          <p:nvPr/>
        </p:nvSpPr>
        <p:spPr>
          <a:xfrm rot="2235220">
            <a:off x="428283" y="4459471"/>
            <a:ext cx="4318863" cy="1325995"/>
          </a:xfrm>
          <a:prstGeom prst="rect">
            <a:avLst/>
          </a:prstGeom>
          <a:solidFill>
            <a:schemeClr val="accent1">
              <a:alpha val="31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187450" y="692150"/>
            <a:ext cx="7272338" cy="5545138"/>
          </a:xfrm>
          <a:prstGeom prst="roundRect">
            <a:avLst>
              <a:gd name="adj" fmla="val 4531"/>
            </a:avLst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Психологический климат</a:t>
            </a:r>
            <a: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ru-RU" sz="2400">
                <a:solidFill>
                  <a:schemeClr val="hlink"/>
                </a:solidFill>
                <a:latin typeface="Times New Roman" pitchFamily="18" charset="0"/>
              </a:rPr>
              <a:t>можно определить как характерный для семьи более или менее устойчивый эмоциональный настрой, который является следствием семейной коммуникации. Качественная сторона межличностных отношений, способствующая или препятствующая продуктивной совместной деятельности и всестороннему развитию личности.</a:t>
            </a:r>
          </a:p>
          <a:p>
            <a:pPr algn="ctr">
              <a:defRPr/>
            </a:pPr>
            <a:r>
              <a:rPr lang="ru-RU" sz="2400">
                <a:solidFill>
                  <a:schemeClr val="tx1"/>
                </a:solidFill>
                <a:latin typeface="Arial" charset="0"/>
              </a:rPr>
              <a:t>Синонимами понятия </a:t>
            </a:r>
          </a:p>
          <a:p>
            <a:pPr algn="ctr">
              <a:defRPr/>
            </a:pPr>
            <a:r>
              <a:rPr lang="ru-RU" sz="2400">
                <a:solidFill>
                  <a:schemeClr val="tx1"/>
                </a:solidFill>
                <a:latin typeface="Arial" charset="0"/>
              </a:rPr>
              <a:t>«психологический климат семьи» являются «психологическая атмосфера семьи», «эмоциональный климат семьи», </a:t>
            </a:r>
          </a:p>
          <a:p>
            <a:pPr algn="ctr">
              <a:defRPr/>
            </a:pPr>
            <a:r>
              <a:rPr lang="ru-RU" sz="2400">
                <a:solidFill>
                  <a:schemeClr val="tx1"/>
                </a:solidFill>
                <a:latin typeface="Arial" charset="0"/>
              </a:rPr>
              <a:t>«социально-психологический климат семьи»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>
          <a:xfrm>
            <a:off x="4500563" y="274638"/>
            <a:ext cx="4186237" cy="1930400"/>
          </a:xfrm>
        </p:spPr>
        <p:txBody>
          <a:bodyPr/>
          <a:lstStyle/>
          <a:p>
            <a:pPr eaLnBrk="1" hangingPunct="1"/>
            <a:r>
              <a:rPr lang="ru-RU" sz="4000" i="1" smtClean="0">
                <a:solidFill>
                  <a:schemeClr val="hlink"/>
                </a:solidFill>
                <a:latin typeface="Times New Roman" pitchFamily="18" charset="0"/>
              </a:rPr>
              <a:t>Благоприятный </a:t>
            </a:r>
            <a:br>
              <a:rPr lang="ru-RU" sz="4000" i="1" smtClean="0">
                <a:solidFill>
                  <a:schemeClr val="hlink"/>
                </a:solidFill>
                <a:latin typeface="Times New Roman" pitchFamily="18" charset="0"/>
              </a:rPr>
            </a:br>
            <a:r>
              <a:rPr lang="ru-RU" sz="4000" i="1" smtClean="0">
                <a:solidFill>
                  <a:schemeClr val="hlink"/>
                </a:solidFill>
                <a:latin typeface="Times New Roman" pitchFamily="18" charset="0"/>
              </a:rPr>
              <a:t>психологический климат семьи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457200" y="2708275"/>
            <a:ext cx="8229600" cy="37449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800" smtClean="0"/>
              <a:t>   </a:t>
            </a:r>
            <a:r>
              <a:rPr lang="ru-RU" i="1" u="sng" smtClean="0">
                <a:latin typeface="Times New Roman" pitchFamily="18" charset="0"/>
              </a:rPr>
              <a:t>характерны следующие признаки:</a:t>
            </a:r>
            <a:r>
              <a:rPr lang="ru-RU" i="1" u="sng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i="1" smtClean="0">
                <a:latin typeface="Times New Roman" pitchFamily="18" charset="0"/>
              </a:rPr>
              <a:t>семейная сплоченность;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i="1" smtClean="0">
                <a:latin typeface="Times New Roman" pitchFamily="18" charset="0"/>
              </a:rPr>
              <a:t>возможность всестороннего развития личности каждого ее члена;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i="1" smtClean="0">
                <a:latin typeface="Times New Roman" pitchFamily="18" charset="0"/>
              </a:rPr>
              <a:t>семейная гибкость;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i="1" smtClean="0">
                <a:latin typeface="Times New Roman" pitchFamily="18" charset="0"/>
              </a:rPr>
              <a:t> чувство защищенности и эмоциональной удовлетворенности;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i="1" smtClean="0">
                <a:latin typeface="Times New Roman" pitchFamily="18" charset="0"/>
              </a:rPr>
              <a:t> гордость за принадлежность к своей семье;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i="1" smtClean="0">
                <a:latin typeface="Times New Roman" pitchFamily="18" charset="0"/>
              </a:rPr>
              <a:t>ответственность. </a:t>
            </a:r>
          </a:p>
        </p:txBody>
      </p:sp>
      <p:pic>
        <p:nvPicPr>
          <p:cNvPr id="5" name="Рисунок 4" descr="normal_33925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260350"/>
            <a:ext cx="3673475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i="1" smtClean="0">
                <a:solidFill>
                  <a:schemeClr val="hlink"/>
                </a:solidFill>
                <a:latin typeface="Times New Roman" pitchFamily="18" charset="0"/>
              </a:rPr>
              <a:t>Неблагоприятный  </a:t>
            </a:r>
            <a:br>
              <a:rPr lang="ru-RU" sz="4000" i="1" smtClean="0">
                <a:solidFill>
                  <a:schemeClr val="hlink"/>
                </a:solidFill>
                <a:latin typeface="Times New Roman" pitchFamily="18" charset="0"/>
              </a:rPr>
            </a:br>
            <a:r>
              <a:rPr lang="ru-RU" sz="4000" i="1" smtClean="0">
                <a:solidFill>
                  <a:schemeClr val="hlink"/>
                </a:solidFill>
                <a:latin typeface="Times New Roman" pitchFamily="18" charset="0"/>
              </a:rPr>
              <a:t>психологический климат семьи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i="1" u="sng" smtClean="0">
                <a:latin typeface="Times New Roman" pitchFamily="18" charset="0"/>
              </a:rPr>
              <a:t>характерны следующие признаки:</a:t>
            </a:r>
            <a:r>
              <a:rPr lang="ru-RU" i="1" u="sng" smtClean="0"/>
              <a:t> </a:t>
            </a:r>
          </a:p>
          <a:p>
            <a:pPr eaLnBrk="1" hangingPunct="1"/>
            <a:r>
              <a:rPr lang="ru-RU" sz="2800" i="1" smtClean="0">
                <a:latin typeface="Times New Roman" pitchFamily="18" charset="0"/>
              </a:rPr>
              <a:t>семейная разобщённость; </a:t>
            </a:r>
          </a:p>
          <a:p>
            <a:pPr eaLnBrk="1" hangingPunct="1"/>
            <a:r>
              <a:rPr lang="ru-RU" sz="2800" i="1" smtClean="0">
                <a:latin typeface="Times New Roman" pitchFamily="18" charset="0"/>
              </a:rPr>
              <a:t>тревожность;</a:t>
            </a:r>
          </a:p>
          <a:p>
            <a:pPr eaLnBrk="1" hangingPunct="1"/>
            <a:r>
              <a:rPr lang="ru-RU" sz="2800" i="1" smtClean="0">
                <a:latin typeface="Times New Roman" pitchFamily="18" charset="0"/>
              </a:rPr>
              <a:t> эмоциональный дискомфорт; </a:t>
            </a:r>
          </a:p>
          <a:p>
            <a:pPr eaLnBrk="1" hangingPunct="1"/>
            <a:r>
              <a:rPr lang="ru-RU" sz="2800" i="1" smtClean="0">
                <a:latin typeface="Times New Roman" pitchFamily="18" charset="0"/>
              </a:rPr>
              <a:t>отчуждение;</a:t>
            </a:r>
          </a:p>
          <a:p>
            <a:pPr eaLnBrk="1" hangingPunct="1"/>
            <a:r>
              <a:rPr lang="ru-RU" sz="2800" i="1" smtClean="0">
                <a:latin typeface="Times New Roman" pitchFamily="18" charset="0"/>
              </a:rPr>
              <a:t>ссоры;</a:t>
            </a:r>
          </a:p>
          <a:p>
            <a:pPr eaLnBrk="1" hangingPunct="1"/>
            <a:r>
              <a:rPr lang="ru-RU" sz="2800" i="1" smtClean="0">
                <a:latin typeface="Times New Roman" pitchFamily="18" charset="0"/>
              </a:rPr>
              <a:t>психическая напряжённость;</a:t>
            </a:r>
          </a:p>
          <a:p>
            <a:pPr eaLnBrk="1" hangingPunct="1"/>
            <a:r>
              <a:rPr lang="ru-RU" sz="2800" i="1" smtClean="0">
                <a:latin typeface="Times New Roman" pitchFamily="18" charset="0"/>
              </a:rPr>
              <a:t>эмоциональное отвержение. </a:t>
            </a:r>
          </a:p>
          <a:p>
            <a:pPr eaLnBrk="1" hangingPunct="1"/>
            <a:endParaRPr lang="ru-RU" sz="2800" i="1" smtClean="0">
              <a:latin typeface="Times New Roman" pitchFamily="18" charset="0"/>
            </a:endParaRPr>
          </a:p>
        </p:txBody>
      </p:sp>
      <p:pic>
        <p:nvPicPr>
          <p:cNvPr id="8197" name="Picture 5" descr="C:\Users\user1\Desktop\аттестационная работа\картинки\подросто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8625" y="2420938"/>
            <a:ext cx="3057525" cy="428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4437063"/>
            <a:ext cx="320357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i="1" smtClean="0">
                <a:solidFill>
                  <a:schemeClr val="hlink"/>
                </a:solidFill>
                <a:latin typeface="Times New Roman" pitchFamily="18" charset="0"/>
              </a:rPr>
              <a:t>«Нормативные стрессы»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i="1" smtClean="0">
                <a:latin typeface="Times New Roman" pitchFamily="18" charset="0"/>
              </a:rPr>
              <a:t>Вступление в брак;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i="1" smtClean="0">
                <a:latin typeface="Times New Roman" pitchFamily="18" charset="0"/>
              </a:rPr>
              <a:t>рождение первого ребёнка;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i="1" smtClean="0">
                <a:latin typeface="Times New Roman" pitchFamily="18" charset="0"/>
              </a:rPr>
              <a:t>появление двух и более детей;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i="1" smtClean="0">
                <a:latin typeface="Times New Roman" pitchFamily="18" charset="0"/>
              </a:rPr>
              <a:t>помещение ребёнка в детский сад и школу;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i="1" smtClean="0">
                <a:latin typeface="Times New Roman" pitchFamily="18" charset="0"/>
              </a:rPr>
              <a:t>вступление детей в «бунтарский» подростковый  период;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i="1" smtClean="0">
                <a:latin typeface="Times New Roman" pitchFamily="18" charset="0"/>
              </a:rPr>
              <a:t>профессиональная ориентация подростков;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i="1" smtClean="0">
                <a:latin typeface="Times New Roman" pitchFamily="18" charset="0"/>
              </a:rPr>
              <a:t>уход детей из семьи;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i="1" smtClean="0">
                <a:latin typeface="Times New Roman" pitchFamily="18" charset="0"/>
              </a:rPr>
              <a:t>выход супругов на пенсию.</a:t>
            </a:r>
          </a:p>
          <a:p>
            <a:pPr eaLnBrk="1" hangingPunct="1">
              <a:lnSpc>
                <a:spcPct val="90000"/>
              </a:lnSpc>
            </a:pPr>
            <a:endParaRPr lang="ru-RU" sz="2800" i="1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i="1" smtClean="0">
                <a:solidFill>
                  <a:schemeClr val="hlink"/>
                </a:solidFill>
                <a:latin typeface="Times New Roman" pitchFamily="18" charset="0"/>
              </a:rPr>
              <a:t>Параметры, характеризующие любую семейную систему</a:t>
            </a:r>
            <a:r>
              <a:rPr lang="ru-RU" sz="4000" smtClean="0"/>
              <a:t> </a:t>
            </a:r>
            <a:r>
              <a:rPr lang="ru-RU" sz="3200" i="1" smtClean="0"/>
              <a:t>(В Сатир)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charset="0"/>
              <a:buAutoNum type="arabicPeriod"/>
            </a:pPr>
            <a:r>
              <a:rPr lang="ru-RU" sz="2800" i="1" smtClean="0">
                <a:latin typeface="Times New Roman" pitchFamily="18" charset="0"/>
              </a:rPr>
              <a:t>Самооценка участников семейного процесса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ru-RU" sz="2800" i="1" smtClean="0">
                <a:latin typeface="Times New Roman" pitchFamily="18" charset="0"/>
              </a:rPr>
              <a:t>Коммуникация 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ru-RU" sz="2800" i="1" smtClean="0">
                <a:latin typeface="Times New Roman" pitchFamily="18" charset="0"/>
              </a:rPr>
              <a:t>Семейная система (свод норм)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ru-RU" sz="2800" i="1" smtClean="0">
                <a:latin typeface="Times New Roman" pitchFamily="18" charset="0"/>
              </a:rPr>
              <a:t>Социальные связи (взаимодействия с внешним миром)</a:t>
            </a:r>
          </a:p>
        </p:txBody>
      </p:sp>
      <p:pic>
        <p:nvPicPr>
          <p:cNvPr id="19459" name="Picture 2" descr="F:\Семья\1234191837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3860800"/>
            <a:ext cx="1671637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2" descr="F:\Семья\106234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450" y="4076700"/>
            <a:ext cx="3960813" cy="257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i="1" smtClean="0">
                <a:solidFill>
                  <a:schemeClr val="hlink"/>
                </a:solidFill>
                <a:latin typeface="Times New Roman" pitchFamily="18" charset="0"/>
              </a:rPr>
              <a:t>Благополучная семья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i="1" smtClean="0">
                <a:latin typeface="Times New Roman" pitchFamily="18" charset="0"/>
              </a:rPr>
              <a:t>Высокая самооценка.</a:t>
            </a:r>
          </a:p>
          <a:p>
            <a:pPr eaLnBrk="1" hangingPunct="1"/>
            <a:r>
              <a:rPr lang="ru-RU" b="1" i="1" smtClean="0">
                <a:latin typeface="Times New Roman" pitchFamily="18" charset="0"/>
              </a:rPr>
              <a:t>Честная, открытая, ясная, адекватная, прямая коммуникация.</a:t>
            </a:r>
          </a:p>
          <a:p>
            <a:pPr eaLnBrk="1" hangingPunct="1"/>
            <a:r>
              <a:rPr lang="ru-RU" b="1" i="1" smtClean="0">
                <a:latin typeface="Times New Roman" pitchFamily="18" charset="0"/>
              </a:rPr>
              <a:t>Правила гибкие, меняющиеся при необходимости. Полная свобода любых обсуждений, допускается автономность.</a:t>
            </a:r>
          </a:p>
          <a:p>
            <a:pPr eaLnBrk="1" hangingPunct="1"/>
            <a:r>
              <a:rPr lang="ru-RU" b="1" i="1" smtClean="0">
                <a:latin typeface="Times New Roman" pitchFamily="18" charset="0"/>
              </a:rPr>
              <a:t>Многообразие социальных связей, семья открыта для внешних контактов.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i="1" smtClean="0">
                <a:solidFill>
                  <a:schemeClr val="hlink"/>
                </a:solidFill>
                <a:latin typeface="Times New Roman" pitchFamily="18" charset="0"/>
              </a:rPr>
              <a:t>Неблагополучная  семья 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b="1" i="1" smtClean="0">
                <a:latin typeface="Times New Roman" pitchFamily="18" charset="0"/>
              </a:rPr>
              <a:t>Низкая самооценка.</a:t>
            </a:r>
          </a:p>
          <a:p>
            <a:pPr eaLnBrk="1" hangingPunct="1"/>
            <a:r>
              <a:rPr lang="ru-RU" sz="2800" b="1" i="1" smtClean="0">
                <a:latin typeface="Times New Roman" pitchFamily="18" charset="0"/>
              </a:rPr>
              <a:t>Нечестная, запутанная, неопределённая неадекватная коммуникация.</a:t>
            </a:r>
          </a:p>
          <a:p>
            <a:pPr eaLnBrk="1" hangingPunct="1"/>
            <a:r>
              <a:rPr lang="ru-RU" sz="2800" b="1" i="1" smtClean="0">
                <a:latin typeface="Times New Roman" pitchFamily="18" charset="0"/>
              </a:rPr>
              <a:t>Правила скрытые, жёсткие, неизменные. Мелочная опека и контроль. Запреты на любые суждения.</a:t>
            </a:r>
          </a:p>
          <a:p>
            <a:pPr eaLnBrk="1" hangingPunct="1"/>
            <a:r>
              <a:rPr lang="ru-RU" sz="2800" b="1" i="1" smtClean="0">
                <a:latin typeface="Times New Roman" pitchFamily="18" charset="0"/>
              </a:rPr>
              <a:t>Страх перед социумом. Закрытость, отсутствие социальных связей.</a:t>
            </a:r>
          </a:p>
          <a:p>
            <a:pPr eaLnBrk="1" hangingPunct="1"/>
            <a:endParaRPr lang="ru-RU" sz="2800" b="1" i="1" smtClean="0">
              <a:latin typeface="Times New Roman" pitchFamily="18" charset="0"/>
            </a:endParaRP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251</Words>
  <Application>Microsoft Office PowerPoint</Application>
  <PresentationFormat>Экран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Слайд 1</vt:lpstr>
      <vt:lpstr>Функции семьи</vt:lpstr>
      <vt:lpstr>Слайд 3</vt:lpstr>
      <vt:lpstr>Благоприятный  психологический климат семьи</vt:lpstr>
      <vt:lpstr>Неблагоприятный   психологический климат семьи</vt:lpstr>
      <vt:lpstr>«Нормативные стрессы»</vt:lpstr>
      <vt:lpstr>Параметры, характеризующие любую семейную систему (В Сатир)</vt:lpstr>
      <vt:lpstr>Благополучная семья</vt:lpstr>
      <vt:lpstr>Неблагополучная  семья </vt:lpstr>
      <vt:lpstr>Помните!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Admin</cp:lastModifiedBy>
  <cp:revision>3</cp:revision>
  <dcterms:created xsi:type="dcterms:W3CDTF">2012-08-02T12:17:38Z</dcterms:created>
  <dcterms:modified xsi:type="dcterms:W3CDTF">2015-03-10T12:32:33Z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237482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