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3"/>
  </p:notesMasterIdLst>
  <p:sldIdLst>
    <p:sldId id="256" r:id="rId2"/>
    <p:sldId id="257" r:id="rId3"/>
    <p:sldId id="258" r:id="rId4"/>
    <p:sldId id="288" r:id="rId5"/>
    <p:sldId id="260" r:id="rId6"/>
    <p:sldId id="261" r:id="rId7"/>
    <p:sldId id="262" r:id="rId8"/>
    <p:sldId id="263" r:id="rId9"/>
    <p:sldId id="264" r:id="rId10"/>
    <p:sldId id="265" r:id="rId11"/>
    <p:sldId id="266" r:id="rId12"/>
    <p:sldId id="267" r:id="rId13"/>
    <p:sldId id="268" r:id="rId14"/>
    <p:sldId id="284" r:id="rId15"/>
    <p:sldId id="285" r:id="rId16"/>
    <p:sldId id="286" r:id="rId17"/>
    <p:sldId id="269" r:id="rId18"/>
    <p:sldId id="270" r:id="rId19"/>
    <p:sldId id="287" r:id="rId20"/>
    <p:sldId id="271" r:id="rId21"/>
    <p:sldId id="272" r:id="rId22"/>
    <p:sldId id="273" r:id="rId23"/>
    <p:sldId id="274" r:id="rId24"/>
    <p:sldId id="275" r:id="rId25"/>
    <p:sldId id="276" r:id="rId26"/>
    <p:sldId id="289" r:id="rId27"/>
    <p:sldId id="290" r:id="rId28"/>
    <p:sldId id="291" r:id="rId29"/>
    <p:sldId id="292" r:id="rId30"/>
    <p:sldId id="293" r:id="rId31"/>
    <p:sldId id="28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78" autoAdjust="0"/>
  </p:normalViewPr>
  <p:slideViewPr>
    <p:cSldViewPr>
      <p:cViewPr varScale="1">
        <p:scale>
          <a:sx n="72" d="100"/>
          <a:sy n="72" d="100"/>
        </p:scale>
        <p:origin x="27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029C8-ED5C-46F3-B9FD-1BE77DE292D2}" type="datetimeFigureOut">
              <a:rPr lang="ru-RU" smtClean="0"/>
              <a:t>26.03.2025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AA541-DB2D-40D4-8EFD-4BA74E06D386}" type="slidenum">
              <a:rPr lang="ru-RU" smtClean="0"/>
              <a:t>‹#›</a:t>
            </a:fld>
            <a:endParaRPr lang="ru-RU"/>
          </a:p>
        </p:txBody>
      </p:sp>
    </p:spTree>
    <p:extLst>
      <p:ext uri="{BB962C8B-B14F-4D97-AF65-F5344CB8AC3E}">
        <p14:creationId xmlns:p14="http://schemas.microsoft.com/office/powerpoint/2010/main" val="144379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35AA541-DB2D-40D4-8EFD-4BA74E06D386}" type="slidenum">
              <a:rPr lang="ru-RU" smtClean="0"/>
              <a:t>19</a:t>
            </a:fld>
            <a:endParaRPr lang="ru-RU"/>
          </a:p>
        </p:txBody>
      </p:sp>
    </p:spTree>
    <p:extLst>
      <p:ext uri="{BB962C8B-B14F-4D97-AF65-F5344CB8AC3E}">
        <p14:creationId xmlns:p14="http://schemas.microsoft.com/office/powerpoint/2010/main" val="233687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5AA541-DB2D-40D4-8EFD-4BA74E06D386}" type="slidenum">
              <a:rPr lang="ru-RU" smtClean="0"/>
              <a:t>29</a:t>
            </a:fld>
            <a:endParaRPr lang="ru-RU"/>
          </a:p>
        </p:txBody>
      </p:sp>
    </p:spTree>
    <p:extLst>
      <p:ext uri="{BB962C8B-B14F-4D97-AF65-F5344CB8AC3E}">
        <p14:creationId xmlns:p14="http://schemas.microsoft.com/office/powerpoint/2010/main" val="291331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112650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416762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3900C3-7B2A-490A-AD09-A3951B4DDED7}"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87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303598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3900C3-7B2A-490A-AD09-A3951B4DDED7}"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0113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427133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3472444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424549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401021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38852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298579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336741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361323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114148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39441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D88A9A-179C-4F57-8DCF-AB87EBAC3940}" type="datetimeFigureOut">
              <a:rPr lang="ru-RU" smtClean="0"/>
              <a:pPr/>
              <a:t>26.03.2025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3900C3-7B2A-490A-AD09-A3951B4DDED7}" type="slidenum">
              <a:rPr lang="ru-RU" smtClean="0"/>
              <a:pPr/>
              <a:t>‹#›</a:t>
            </a:fld>
            <a:endParaRPr lang="ru-RU"/>
          </a:p>
        </p:txBody>
      </p:sp>
    </p:spTree>
    <p:extLst>
      <p:ext uri="{BB962C8B-B14F-4D97-AF65-F5344CB8AC3E}">
        <p14:creationId xmlns:p14="http://schemas.microsoft.com/office/powerpoint/2010/main" val="18211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FD88A9A-179C-4F57-8DCF-AB87EBAC3940}" type="datetimeFigureOut">
              <a:rPr lang="ru-RU" smtClean="0"/>
              <a:pPr/>
              <a:t>26.03.2025</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D3900C3-7B2A-490A-AD09-A3951B4DDED7}" type="slidenum">
              <a:rPr lang="ru-RU" smtClean="0"/>
              <a:pPr/>
              <a:t>‹#›</a:t>
            </a:fld>
            <a:endParaRPr lang="ru-RU"/>
          </a:p>
        </p:txBody>
      </p:sp>
    </p:spTree>
    <p:extLst>
      <p:ext uri="{BB962C8B-B14F-4D97-AF65-F5344CB8AC3E}">
        <p14:creationId xmlns:p14="http://schemas.microsoft.com/office/powerpoint/2010/main" val="66618101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85776"/>
            <a:ext cx="7958166" cy="5586984"/>
          </a:xfrm>
        </p:spPr>
        <p:txBody>
          <a:bodyPr>
            <a:normAutofit fontScale="90000"/>
          </a:bodyPr>
          <a:lstStyle/>
          <a:p>
            <a:pPr algn="ct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6000" dirty="0" smtClean="0">
                <a:solidFill>
                  <a:srgbClr val="C00000"/>
                </a:solidFill>
                <a:latin typeface="Times New Roman" pitchFamily="18" charset="0"/>
                <a:cs typeface="Times New Roman" pitchFamily="18" charset="0"/>
              </a:rPr>
              <a:t>Урок на </a:t>
            </a:r>
            <a:r>
              <a:rPr lang="ru-RU" sz="6000" dirty="0" smtClean="0">
                <a:solidFill>
                  <a:srgbClr val="C00000"/>
                </a:solidFill>
                <a:latin typeface="Times New Roman" pitchFamily="18" charset="0"/>
                <a:cs typeface="Times New Roman" pitchFamily="18" charset="0"/>
              </a:rPr>
              <a:t>тему:</a:t>
            </a:r>
            <a:br>
              <a:rPr lang="ru-RU" sz="6000" dirty="0" smtClean="0">
                <a:solidFill>
                  <a:srgbClr val="C00000"/>
                </a:solidFill>
                <a:latin typeface="Times New Roman" pitchFamily="18" charset="0"/>
                <a:cs typeface="Times New Roman" pitchFamily="18" charset="0"/>
              </a:rPr>
            </a:br>
            <a:r>
              <a:rPr lang="ru-RU" sz="6000" dirty="0" smtClean="0">
                <a:solidFill>
                  <a:srgbClr val="C00000"/>
                </a:solidFill>
                <a:latin typeface="Times New Roman" pitchFamily="18" charset="0"/>
                <a:cs typeface="Times New Roman" pitchFamily="18" charset="0"/>
              </a:rPr>
              <a:t/>
            </a:r>
            <a:br>
              <a:rPr lang="ru-RU" sz="6000" dirty="0" smtClean="0">
                <a:solidFill>
                  <a:srgbClr val="C00000"/>
                </a:solidFill>
                <a:latin typeface="Times New Roman" pitchFamily="18" charset="0"/>
                <a:cs typeface="Times New Roman" pitchFamily="18" charset="0"/>
              </a:rPr>
            </a:br>
            <a:r>
              <a:rPr lang="ru-RU" sz="4900" dirty="0" smtClean="0">
                <a:solidFill>
                  <a:srgbClr val="C00000"/>
                </a:solidFill>
                <a:latin typeface="Times New Roman" pitchFamily="18" charset="0"/>
                <a:cs typeface="Times New Roman" pitchFamily="18" charset="0"/>
              </a:rPr>
              <a:t> </a:t>
            </a:r>
            <a:r>
              <a:rPr lang="ru-RU" sz="4900" b="1" dirty="0" smtClean="0">
                <a:solidFill>
                  <a:srgbClr val="C00000"/>
                </a:solidFill>
              </a:rPr>
              <a:t>«</a:t>
            </a:r>
            <a:r>
              <a:rPr lang="ru-RU" sz="4900" b="1" dirty="0">
                <a:solidFill>
                  <a:srgbClr val="C00000"/>
                </a:solidFill>
              </a:rPr>
              <a:t>Кредит: зачем он нужен и где его получить».</a:t>
            </a:r>
            <a:r>
              <a:rPr lang="ru-RU" sz="4900" dirty="0">
                <a:solidFill>
                  <a:srgbClr val="C00000"/>
                </a:solidFill>
              </a:rPr>
              <a:t/>
            </a:r>
            <a:br>
              <a:rPr lang="ru-RU" sz="4900" dirty="0">
                <a:solidFill>
                  <a:srgbClr val="C00000"/>
                </a:solidFill>
              </a:rPr>
            </a:br>
            <a:endParaRPr lang="ru-RU" sz="4900"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357422" y="4357694"/>
            <a:ext cx="6400800" cy="1752600"/>
          </a:xfrm>
        </p:spPr>
        <p:txBody>
          <a:bodyPr>
            <a:normAutofit/>
          </a:bodyPr>
          <a:lstStyle/>
          <a:p>
            <a:pPr algn="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5739550"/>
          </a:xfrm>
        </p:spPr>
        <p:txBody>
          <a:bodyPr>
            <a:noAutofit/>
          </a:bodyPr>
          <a:lstStyle/>
          <a:p>
            <a:pPr algn="ctr"/>
            <a:r>
              <a:rPr lang="ru-RU" sz="2800" b="1" dirty="0" smtClean="0">
                <a:solidFill>
                  <a:srgbClr val="FF0000"/>
                </a:solidFill>
                <a:latin typeface="Times New Roman" pitchFamily="18" charset="0"/>
                <a:cs typeface="Times New Roman" pitchFamily="18" charset="0"/>
              </a:rPr>
              <a:t>При получении кредита необходимо взвешивать риски</a:t>
            </a:r>
            <a:r>
              <a:rPr lang="ru-RU" sz="2800" dirty="0" smtClean="0">
                <a:solidFill>
                  <a:srgbClr val="FF000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1</a:t>
            </a:r>
            <a:r>
              <a:rPr lang="ru-RU" sz="2800" dirty="0">
                <a:solidFill>
                  <a:schemeClr val="tx1"/>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оценивать </a:t>
            </a:r>
            <a:r>
              <a:rPr lang="ru-RU" sz="2800" dirty="0" smtClean="0">
                <a:solidFill>
                  <a:schemeClr val="tx1"/>
                </a:solidFill>
                <a:latin typeface="Times New Roman" pitchFamily="18" charset="0"/>
                <a:cs typeface="Times New Roman" pitchFamily="18" charset="0"/>
              </a:rPr>
              <a:t>срок получения кредита;</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2. рассчитывать </a:t>
            </a:r>
            <a:r>
              <a:rPr lang="ru-RU" sz="2800" dirty="0" smtClean="0">
                <a:solidFill>
                  <a:schemeClr val="tx1"/>
                </a:solidFill>
                <a:latin typeface="Times New Roman" pitchFamily="18" charset="0"/>
                <a:cs typeface="Times New Roman" pitchFamily="18" charset="0"/>
              </a:rPr>
              <a:t>процентную ставку;</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3. оценивать </a:t>
            </a:r>
            <a:r>
              <a:rPr lang="ru-RU" sz="2800" dirty="0" smtClean="0">
                <a:solidFill>
                  <a:schemeClr val="tx1"/>
                </a:solidFill>
                <a:latin typeface="Times New Roman" pitchFamily="18" charset="0"/>
                <a:cs typeface="Times New Roman" pitchFamily="18" charset="0"/>
              </a:rPr>
              <a:t>возможности уплаты ежемесячного платежа по кредиту.</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b="1" i="1" dirty="0" smtClean="0">
                <a:solidFill>
                  <a:srgbClr val="FF0000"/>
                </a:solidFill>
                <a:latin typeface="Times New Roman" pitchFamily="18" charset="0"/>
                <a:cs typeface="Times New Roman" pitchFamily="18" charset="0"/>
              </a:rPr>
              <a:t>Без взвешенного подхода к выбору кредита существует риск его невыплаты, что ведёт к штрафным санкциям и угрозе потери имущества.</a:t>
            </a:r>
            <a:endParaRPr lang="ru-RU" sz="28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5184576"/>
          </a:xfrm>
        </p:spPr>
        <p:txBody>
          <a:bodyPr>
            <a:noAutofit/>
          </a:bodyPr>
          <a:lstStyle/>
          <a:p>
            <a:pPr algn="ctr"/>
            <a:r>
              <a:rPr lang="ru-RU" sz="4000" b="1" dirty="0" smtClean="0">
                <a:solidFill>
                  <a:srgbClr val="FF0000"/>
                </a:solidFill>
                <a:latin typeface="Times New Roman" pitchFamily="18" charset="0"/>
                <a:cs typeface="Times New Roman" pitchFamily="18" charset="0"/>
              </a:rPr>
              <a:t/>
            </a:r>
            <a:br>
              <a:rPr lang="ru-RU" sz="4000" b="1" dirty="0" smtClean="0">
                <a:solidFill>
                  <a:srgbClr val="FF0000"/>
                </a:solidFill>
                <a:latin typeface="Times New Roman" pitchFamily="18" charset="0"/>
                <a:cs typeface="Times New Roman" pitchFamily="18" charset="0"/>
              </a:rPr>
            </a:br>
            <a:r>
              <a:rPr lang="ru-RU" sz="4000" b="1" dirty="0">
                <a:solidFill>
                  <a:srgbClr val="FF0000"/>
                </a:solidFill>
                <a:latin typeface="Times New Roman" pitchFamily="18" charset="0"/>
                <a:cs typeface="Times New Roman" pitchFamily="18" charset="0"/>
              </a:rPr>
              <a:t/>
            </a:r>
            <a:br>
              <a:rPr lang="ru-RU" sz="4000" b="1" dirty="0">
                <a:solidFill>
                  <a:srgbClr val="FF0000"/>
                </a:solidFill>
                <a:latin typeface="Times New Roman" pitchFamily="18" charset="0"/>
                <a:cs typeface="Times New Roman" pitchFamily="18" charset="0"/>
              </a:rPr>
            </a:br>
            <a:r>
              <a:rPr lang="ru-RU" sz="4000" b="1" dirty="0" smtClean="0">
                <a:solidFill>
                  <a:srgbClr val="FF0000"/>
                </a:solidFill>
                <a:latin typeface="Times New Roman" pitchFamily="18" charset="0"/>
                <a:cs typeface="Times New Roman" pitchFamily="18" charset="0"/>
              </a:rPr>
              <a:t>Полная </a:t>
            </a:r>
            <a:r>
              <a:rPr lang="ru-RU" sz="4000" b="1" dirty="0" smtClean="0">
                <a:solidFill>
                  <a:srgbClr val="FF0000"/>
                </a:solidFill>
                <a:latin typeface="Times New Roman" pitchFamily="18" charset="0"/>
                <a:cs typeface="Times New Roman" pitchFamily="18" charset="0"/>
              </a:rPr>
              <a:t>стоимость кредита (ПСК) </a:t>
            </a:r>
            <a:r>
              <a:rPr lang="ru-RU" sz="4000" dirty="0">
                <a:solidFill>
                  <a:schemeClr val="tx1"/>
                </a:solidFill>
                <a:latin typeface="Times New Roman" pitchFamily="18" charset="0"/>
                <a:cs typeface="Times New Roman" pitchFamily="18" charset="0"/>
              </a:rPr>
              <a:t>—</a:t>
            </a:r>
            <a:r>
              <a:rPr lang="ru-RU" sz="4000" b="1" dirty="0" smtClean="0">
                <a:latin typeface="Times New Roman" pitchFamily="18" charset="0"/>
                <a:cs typeface="Times New Roman" pitchFamily="18" charset="0"/>
              </a:rPr>
              <a:t> </a:t>
            </a:r>
            <a:r>
              <a:rPr lang="ru-RU" sz="4000" dirty="0" smtClean="0">
                <a:solidFill>
                  <a:schemeClr val="tx1"/>
                </a:solidFill>
                <a:latin typeface="Times New Roman" pitchFamily="18" charset="0"/>
                <a:cs typeface="Times New Roman" pitchFamily="18" charset="0"/>
              </a:rPr>
              <a:t>это совокупность всех платежей, которые будут взысканы с заёмщика в рамках заключения и исполнения кредитного договора.</a:t>
            </a:r>
            <a:br>
              <a:rPr lang="ru-RU" sz="4000"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62"/>
            <a:ext cx="8229600" cy="7072362"/>
          </a:xfrm>
        </p:spPr>
        <p:txBody>
          <a:bodyPr>
            <a:noAutofit/>
          </a:bodyPr>
          <a:lstStyle/>
          <a:p>
            <a:pPr algn="l"/>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
            </a:r>
            <a:br>
              <a:rPr lang="ru-RU" sz="2400" b="1" dirty="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В </a:t>
            </a:r>
            <a:r>
              <a:rPr lang="ru-RU" sz="2400" b="1" dirty="0" smtClean="0">
                <a:solidFill>
                  <a:srgbClr val="FF0000"/>
                </a:solidFill>
                <a:latin typeface="Times New Roman" pitchFamily="18" charset="0"/>
                <a:cs typeface="Times New Roman" pitchFamily="18" charset="0"/>
              </a:rPr>
              <a:t>расчёт полной стоимости кредита включаются следующие платежи</a:t>
            </a:r>
            <a:r>
              <a:rPr lang="ru-RU" sz="2400" dirty="0" smtClean="0">
                <a:solidFill>
                  <a:srgbClr val="FF0000"/>
                </a:solidFill>
                <a:latin typeface="Times New Roman" pitchFamily="18" charset="0"/>
                <a:cs typeface="Times New Roman" pitchFamily="18" charset="0"/>
              </a:rPr>
              <a:t>.</a:t>
            </a:r>
            <a:br>
              <a:rPr lang="ru-RU" sz="2400" dirty="0" smtClean="0">
                <a:solidFill>
                  <a:srgbClr val="FF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dirty="0" smtClean="0">
                <a:solidFill>
                  <a:schemeClr val="tx1"/>
                </a:solidFill>
                <a:latin typeface="Times New Roman" pitchFamily="18" charset="0"/>
                <a:cs typeface="Times New Roman" pitchFamily="18" charset="0"/>
              </a:rPr>
              <a:t>сумма самого долга (тело кредита);</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выплата процентов по кредиту согласно кредитному договору;</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-комиссии и сборы, связанные с рассмотрением кредитной заявки и выдачей кредита, если таковые имеются;</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-плата за открытие и обслуживание счетов, имеющих непосредственное отношение к заключаемой сделке;</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-платежи, связанные с расчётно-кассовым обслуживанием;</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-комиссии за выпуск и обслуживание пластиковых банковских карт, которые могут использоваться для периодического получения кредитных средств на счёт карты в рамках открытой кредитной линии или овердрафта.</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0"/>
            <a:ext cx="7772400" cy="928670"/>
          </a:xfrm>
        </p:spPr>
        <p:txBody>
          <a:bodyPr>
            <a:noAutofit/>
          </a:bodyPr>
          <a:lstStyle/>
          <a:p>
            <a:pPr algn="ctr"/>
            <a:r>
              <a:rPr lang="ru-RU" sz="2800" b="1" dirty="0" smtClean="0">
                <a:solidFill>
                  <a:srgbClr val="002060"/>
                </a:solidFill>
                <a:latin typeface="Times New Roman" pitchFamily="18" charset="0"/>
                <a:cs typeface="Times New Roman" pitchFamily="18" charset="0"/>
              </a:rPr>
              <a:t>График платежей в банке </a:t>
            </a: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034" y="642918"/>
            <a:ext cx="8072494" cy="5857892"/>
          </a:xfrm>
        </p:spPr>
        <p:txBody>
          <a:bodyPr>
            <a:normAutofit/>
          </a:bodyPr>
          <a:lstStyle/>
          <a:p>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137000088"/>
              </p:ext>
            </p:extLst>
          </p:nvPr>
        </p:nvGraphicFramePr>
        <p:xfrm>
          <a:off x="323530" y="642918"/>
          <a:ext cx="8640959" cy="5495951"/>
        </p:xfrm>
        <a:graphic>
          <a:graphicData uri="http://schemas.openxmlformats.org/drawingml/2006/table">
            <a:tbl>
              <a:tblPr firstRow="1" bandRow="1">
                <a:tableStyleId>{5C22544A-7EE6-4342-B048-85BDC9FD1C3A}</a:tableStyleId>
              </a:tblPr>
              <a:tblGrid>
                <a:gridCol w="720078"/>
                <a:gridCol w="1137326"/>
                <a:gridCol w="1857402"/>
                <a:gridCol w="1222884"/>
                <a:gridCol w="1234423"/>
                <a:gridCol w="1234423"/>
                <a:gridCol w="1234423"/>
              </a:tblGrid>
              <a:tr h="1153760">
                <a:tc gridSpan="7">
                  <a:txBody>
                    <a:bodyPr/>
                    <a:lstStyle/>
                    <a:p>
                      <a:r>
                        <a:rPr lang="ru-RU" sz="1800" b="1" kern="1200" dirty="0" smtClean="0">
                          <a:solidFill>
                            <a:schemeClr val="lt1"/>
                          </a:solidFill>
                          <a:latin typeface="+mn-lt"/>
                          <a:ea typeface="+mn-ea"/>
                          <a:cs typeface="+mn-cs"/>
                        </a:rPr>
                        <a:t>Сумма долга                                 10000</a:t>
                      </a:r>
                    </a:p>
                    <a:p>
                      <a:r>
                        <a:rPr lang="ru-RU" sz="1800" b="1" kern="1200" dirty="0" smtClean="0">
                          <a:solidFill>
                            <a:schemeClr val="lt1"/>
                          </a:solidFill>
                          <a:latin typeface="+mn-lt"/>
                          <a:ea typeface="+mn-ea"/>
                          <a:cs typeface="+mn-cs"/>
                        </a:rPr>
                        <a:t>Количество периодов выплат   6</a:t>
                      </a:r>
                    </a:p>
                    <a:p>
                      <a:r>
                        <a:rPr lang="ru-RU" sz="1800" b="1" kern="1200" dirty="0" smtClean="0">
                          <a:solidFill>
                            <a:schemeClr val="lt1"/>
                          </a:solidFill>
                          <a:latin typeface="+mn-lt"/>
                          <a:ea typeface="+mn-ea"/>
                          <a:cs typeface="+mn-cs"/>
                        </a:rPr>
                        <a:t>Годовая процентная ставка      17</a:t>
                      </a: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89380">
                <a:tc>
                  <a:txBody>
                    <a:bodyPr/>
                    <a:lstStyle/>
                    <a:p>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txBody>
                  <a:tcPr/>
                </a:tc>
                <a:tc>
                  <a:txBody>
                    <a:bodyPr/>
                    <a:lstStyle/>
                    <a:p>
                      <a:r>
                        <a:rPr lang="ru-RU" sz="1600" b="0" dirty="0" smtClean="0">
                          <a:latin typeface="Times New Roman" pitchFamily="18" charset="0"/>
                          <a:cs typeface="Times New Roman" pitchFamily="18" charset="0"/>
                        </a:rPr>
                        <a:t>Дата платежа</a:t>
                      </a:r>
                      <a:endParaRPr lang="ru-RU" sz="1600" b="0" dirty="0">
                        <a:latin typeface="Times New Roman" pitchFamily="18" charset="0"/>
                        <a:cs typeface="Times New Roman" pitchFamily="18" charset="0"/>
                      </a:endParaRPr>
                    </a:p>
                  </a:txBody>
                  <a:tcPr/>
                </a:tc>
                <a:tc>
                  <a:txBody>
                    <a:bodyPr/>
                    <a:lstStyle/>
                    <a:p>
                      <a:r>
                        <a:rPr lang="ru-RU" sz="1600" b="0" dirty="0" smtClean="0">
                          <a:latin typeface="Times New Roman" pitchFamily="18" charset="0"/>
                          <a:cs typeface="Times New Roman" pitchFamily="18" charset="0"/>
                        </a:rPr>
                        <a:t>Задолженность по кредиту</a:t>
                      </a:r>
                      <a:endParaRPr lang="ru-RU" sz="1600" b="0" dirty="0">
                        <a:latin typeface="Times New Roman" pitchFamily="18" charset="0"/>
                        <a:cs typeface="Times New Roman" pitchFamily="18" charset="0"/>
                      </a:endParaRPr>
                    </a:p>
                  </a:txBody>
                  <a:tcPr/>
                </a:tc>
                <a:tc>
                  <a:txBody>
                    <a:bodyPr/>
                    <a:lstStyle/>
                    <a:p>
                      <a:r>
                        <a:rPr lang="ru-RU" sz="1600" b="0" dirty="0" smtClean="0">
                          <a:latin typeface="Times New Roman" pitchFamily="18" charset="0"/>
                          <a:cs typeface="Times New Roman" pitchFamily="18" charset="0"/>
                        </a:rPr>
                        <a:t>Начисленные </a:t>
                      </a:r>
                      <a:r>
                        <a:rPr lang="ru-RU" sz="1600" b="0" dirty="0" err="1" smtClean="0">
                          <a:latin typeface="Times New Roman" pitchFamily="18" charset="0"/>
                          <a:cs typeface="Times New Roman" pitchFamily="18" charset="0"/>
                        </a:rPr>
                        <a:t>проценты,%</a:t>
                      </a:r>
                      <a:endParaRPr lang="ru-RU" sz="1600" b="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b="0" dirty="0">
                          <a:latin typeface="Times New Roman" pitchFamily="18" charset="0"/>
                          <a:ea typeface="Calibri"/>
                          <a:cs typeface="Times New Roman" pitchFamily="18" charset="0"/>
                        </a:rPr>
                        <a:t>Основной долг</a:t>
                      </a:r>
                    </a:p>
                  </a:txBody>
                  <a:tcPr marL="68580" marR="68580" marT="0" marB="0"/>
                </a:tc>
                <a:tc>
                  <a:txBody>
                    <a:bodyPr/>
                    <a:lstStyle/>
                    <a:p>
                      <a:pPr algn="ctr">
                        <a:lnSpc>
                          <a:spcPct val="115000"/>
                        </a:lnSpc>
                        <a:spcAft>
                          <a:spcPts val="0"/>
                        </a:spcAft>
                      </a:pPr>
                      <a:r>
                        <a:rPr lang="ru-RU" sz="1600" b="0" dirty="0">
                          <a:latin typeface="Times New Roman" pitchFamily="18" charset="0"/>
                          <a:ea typeface="Calibri"/>
                          <a:cs typeface="Times New Roman" pitchFamily="18" charset="0"/>
                        </a:rPr>
                        <a:t>Комиссия за выдачу</a:t>
                      </a:r>
                    </a:p>
                  </a:txBody>
                  <a:tcPr marL="68580" marR="68580" marT="0" marB="0"/>
                </a:tc>
                <a:tc>
                  <a:txBody>
                    <a:bodyPr/>
                    <a:lstStyle/>
                    <a:p>
                      <a:pPr algn="ctr">
                        <a:lnSpc>
                          <a:spcPct val="115000"/>
                        </a:lnSpc>
                        <a:spcAft>
                          <a:spcPts val="0"/>
                        </a:spcAft>
                      </a:pPr>
                      <a:r>
                        <a:rPr lang="ru-RU" sz="1600" b="0" dirty="0">
                          <a:latin typeface="Times New Roman" pitchFamily="18" charset="0"/>
                          <a:ea typeface="Calibri"/>
                          <a:cs typeface="Times New Roman" pitchFamily="18" charset="0"/>
                        </a:rPr>
                        <a:t>Сумма платежа</a:t>
                      </a:r>
                    </a:p>
                  </a:txBody>
                  <a:tcPr marL="68580" marR="68580" marT="0" marB="0"/>
                </a:tc>
              </a:tr>
              <a:tr h="467913">
                <a:tc>
                  <a:txBody>
                    <a:bodyPr/>
                    <a:lstStyle/>
                    <a:p>
                      <a:pPr algn="ctr"/>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17.05.2018</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100 00</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139,34</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1666,67</a:t>
                      </a:r>
                    </a:p>
                  </a:txBody>
                  <a:tcPr marL="68580" marR="68580" marT="0" marB="0"/>
                </a:tc>
                <a:tc>
                  <a:txBody>
                    <a:bodyPr/>
                    <a:lstStyle/>
                    <a:p>
                      <a:pPr algn="ctr"/>
                      <a:r>
                        <a:rPr lang="ru-RU" sz="1600" kern="1200" dirty="0" smtClean="0">
                          <a:solidFill>
                            <a:schemeClr val="dk1"/>
                          </a:solidFill>
                          <a:latin typeface="Times New Roman" pitchFamily="18" charset="0"/>
                          <a:ea typeface="+mn-ea"/>
                          <a:cs typeface="Times New Roman" pitchFamily="18" charset="0"/>
                        </a:rPr>
                        <a:t>1000</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a:latin typeface="Times New Roman" pitchFamily="18" charset="0"/>
                          <a:ea typeface="Calibri"/>
                          <a:cs typeface="Times New Roman" pitchFamily="18" charset="0"/>
                        </a:rPr>
                        <a:t>2806,01</a:t>
                      </a:r>
                    </a:p>
                  </a:txBody>
                  <a:tcPr marL="68580" marR="68580" marT="0" marB="0"/>
                </a:tc>
              </a:tr>
              <a:tr h="467913">
                <a:tc>
                  <a:txBody>
                    <a:bodyPr/>
                    <a:lstStyle/>
                    <a:p>
                      <a:pPr algn="ctr"/>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a:latin typeface="Times New Roman" pitchFamily="18" charset="0"/>
                          <a:ea typeface="Calibri"/>
                          <a:cs typeface="Times New Roman" pitchFamily="18" charset="0"/>
                        </a:rPr>
                        <a:t>17.06.2018</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8333,33</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119,99</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1666,67</a:t>
                      </a:r>
                    </a:p>
                  </a:txBody>
                  <a:tcPr marL="68580" marR="68580" marT="0" marB="0"/>
                </a:tc>
                <a:tc>
                  <a:txBody>
                    <a:bodyPr/>
                    <a:lstStyle/>
                    <a:p>
                      <a:pPr algn="ctr"/>
                      <a:endParaRPr lang="ru-RU" sz="1600">
                        <a:latin typeface="Times New Roman" pitchFamily="18" charset="0"/>
                        <a:cs typeface="Times New Roman" pitchFamily="18" charset="0"/>
                      </a:endParaRPr>
                    </a:p>
                  </a:txBody>
                  <a:tcPr/>
                </a:tc>
                <a:tc>
                  <a:txBody>
                    <a:bodyPr/>
                    <a:lstStyle/>
                    <a:p>
                      <a:pPr algn="ctr">
                        <a:lnSpc>
                          <a:spcPct val="115000"/>
                        </a:lnSpc>
                        <a:spcAft>
                          <a:spcPts val="0"/>
                        </a:spcAft>
                      </a:pPr>
                      <a:r>
                        <a:rPr lang="ru-RU" sz="1600">
                          <a:latin typeface="Times New Roman" pitchFamily="18" charset="0"/>
                          <a:ea typeface="Calibri"/>
                          <a:cs typeface="Times New Roman" pitchFamily="18" charset="0"/>
                        </a:rPr>
                        <a:t>1786,66</a:t>
                      </a:r>
                    </a:p>
                  </a:txBody>
                  <a:tcPr marL="68580" marR="68580" marT="0" marB="0"/>
                </a:tc>
              </a:tr>
              <a:tr h="467913">
                <a:tc>
                  <a:txBody>
                    <a:bodyPr/>
                    <a:lstStyle/>
                    <a:p>
                      <a:pPr algn="ctr"/>
                      <a:r>
                        <a:rPr lang="ru-RU"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17.07.2018</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6666,66</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92,90</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1666,67</a:t>
                      </a:r>
                    </a:p>
                  </a:txBody>
                  <a:tcPr marL="68580" marR="68580" marT="0" marB="0"/>
                </a:tc>
                <a:tc>
                  <a:txBody>
                    <a:bodyPr/>
                    <a:lstStyle/>
                    <a:p>
                      <a:pPr algn="ctr"/>
                      <a:endParaRPr lang="ru-RU" sz="1600">
                        <a:latin typeface="Times New Roman" pitchFamily="18" charset="0"/>
                        <a:cs typeface="Times New Roman" pitchFamily="18" charset="0"/>
                      </a:endParaRPr>
                    </a:p>
                  </a:txBody>
                  <a:tcPr/>
                </a:tc>
                <a:tc>
                  <a:txBody>
                    <a:bodyPr/>
                    <a:lstStyle/>
                    <a:p>
                      <a:pPr algn="ctr">
                        <a:lnSpc>
                          <a:spcPct val="115000"/>
                        </a:lnSpc>
                        <a:spcAft>
                          <a:spcPts val="0"/>
                        </a:spcAft>
                      </a:pPr>
                      <a:r>
                        <a:rPr lang="ru-RU" sz="1600">
                          <a:latin typeface="Times New Roman" pitchFamily="18" charset="0"/>
                          <a:ea typeface="Calibri"/>
                          <a:cs typeface="Times New Roman" pitchFamily="18" charset="0"/>
                        </a:rPr>
                        <a:t>1759,57</a:t>
                      </a:r>
                    </a:p>
                  </a:txBody>
                  <a:tcPr marL="68580" marR="68580" marT="0" marB="0"/>
                </a:tc>
              </a:tr>
              <a:tr h="467913">
                <a:tc>
                  <a:txBody>
                    <a:bodyPr/>
                    <a:lstStyle/>
                    <a:p>
                      <a:pPr algn="ctr"/>
                      <a:r>
                        <a:rPr lang="ru-RU"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17.08.2018</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4999,99</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71,99</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1666,67</a:t>
                      </a:r>
                    </a:p>
                  </a:txBody>
                  <a:tcPr marL="68580" marR="68580" marT="0" marB="0"/>
                </a:tc>
                <a:tc>
                  <a:txBody>
                    <a:bodyPr/>
                    <a:lstStyle/>
                    <a:p>
                      <a:pPr algn="ctr"/>
                      <a:endParaRPr lang="ru-RU" sz="1600">
                        <a:latin typeface="Times New Roman" pitchFamily="18" charset="0"/>
                        <a:cs typeface="Times New Roman" pitchFamily="18" charset="0"/>
                      </a:endParaRPr>
                    </a:p>
                  </a:txBody>
                  <a:tcPr/>
                </a:tc>
                <a:tc>
                  <a:txBody>
                    <a:bodyPr/>
                    <a:lstStyle/>
                    <a:p>
                      <a:pPr algn="ctr">
                        <a:lnSpc>
                          <a:spcPct val="115000"/>
                        </a:lnSpc>
                        <a:spcAft>
                          <a:spcPts val="0"/>
                        </a:spcAft>
                      </a:pPr>
                      <a:r>
                        <a:rPr lang="ru-RU" sz="1600">
                          <a:latin typeface="Times New Roman" pitchFamily="18" charset="0"/>
                          <a:ea typeface="Calibri"/>
                          <a:cs typeface="Times New Roman" pitchFamily="18" charset="0"/>
                        </a:rPr>
                        <a:t>1738,66</a:t>
                      </a:r>
                    </a:p>
                  </a:txBody>
                  <a:tcPr marL="68580" marR="68580" marT="0" marB="0"/>
                </a:tc>
              </a:tr>
              <a:tr h="467913">
                <a:tc>
                  <a:txBody>
                    <a:bodyPr/>
                    <a:lstStyle/>
                    <a:p>
                      <a:pPr algn="ctr"/>
                      <a:r>
                        <a:rPr lang="ru-RU"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17.09.2018</a:t>
                      </a:r>
                    </a:p>
                  </a:txBody>
                  <a:tcPr marL="68580" marR="68580" marT="0" marB="0"/>
                </a:tc>
                <a:tc>
                  <a:txBody>
                    <a:bodyPr/>
                    <a:lstStyle/>
                    <a:p>
                      <a:pPr algn="ctr">
                        <a:lnSpc>
                          <a:spcPct val="115000"/>
                        </a:lnSpc>
                        <a:spcAft>
                          <a:spcPts val="0"/>
                        </a:spcAft>
                      </a:pPr>
                      <a:r>
                        <a:rPr lang="ru-RU" sz="1600">
                          <a:latin typeface="Times New Roman" pitchFamily="18" charset="0"/>
                          <a:ea typeface="Calibri"/>
                          <a:cs typeface="Times New Roman" pitchFamily="18" charset="0"/>
                        </a:rPr>
                        <a:t>3333,32</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48,00</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1666,67</a:t>
                      </a:r>
                    </a:p>
                  </a:txBody>
                  <a:tcPr marL="68580" marR="68580" marT="0" marB="0"/>
                </a:tc>
                <a:tc>
                  <a:txBody>
                    <a:bodyPr/>
                    <a:lstStyle/>
                    <a:p>
                      <a:pPr algn="ct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1714,66</a:t>
                      </a:r>
                    </a:p>
                  </a:txBody>
                  <a:tcPr marL="68580" marR="68580" marT="0" marB="0"/>
                </a:tc>
              </a:tr>
              <a:tr h="467913">
                <a:tc>
                  <a:txBody>
                    <a:bodyPr/>
                    <a:lstStyle/>
                    <a:p>
                      <a:pPr algn="ctr"/>
                      <a:r>
                        <a:rPr lang="ru-RU" sz="1600" dirty="0" smtClean="0">
                          <a:latin typeface="Times New Roman" pitchFamily="18" charset="0"/>
                          <a:cs typeface="Times New Roman" pitchFamily="18" charset="0"/>
                        </a:rPr>
                        <a:t>6</a:t>
                      </a:r>
                      <a:endParaRPr lang="ru-RU" sz="1600" dirty="0">
                        <a:latin typeface="Times New Roman" pitchFamily="18" charset="0"/>
                        <a:cs typeface="Times New Roman" pitchFamily="18" charset="0"/>
                      </a:endParaRPr>
                    </a:p>
                  </a:txBody>
                  <a:tcPr/>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17.10.2018</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1666,65</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23,22</a:t>
                      </a:r>
                    </a:p>
                  </a:txBody>
                  <a:tcPr marL="68580" marR="68580" marT="0" marB="0"/>
                </a:tc>
                <a:tc>
                  <a:txBody>
                    <a:bodyPr/>
                    <a:lstStyle/>
                    <a:p>
                      <a:pPr algn="ctr">
                        <a:lnSpc>
                          <a:spcPct val="115000"/>
                        </a:lnSpc>
                        <a:spcAft>
                          <a:spcPts val="0"/>
                        </a:spcAft>
                      </a:pPr>
                      <a:r>
                        <a:rPr lang="ru-RU" sz="1600" dirty="0">
                          <a:latin typeface="Times New Roman" pitchFamily="18" charset="0"/>
                          <a:ea typeface="Calibri"/>
                          <a:cs typeface="Times New Roman" pitchFamily="18" charset="0"/>
                        </a:rPr>
                        <a:t>1666,67</a:t>
                      </a:r>
                    </a:p>
                  </a:txBody>
                  <a:tcPr marL="68580" marR="68580" marT="0" marB="0"/>
                </a:tc>
                <a:tc>
                  <a:txBody>
                    <a:bodyPr/>
                    <a:lstStyle/>
                    <a:p>
                      <a:pPr algn="ctr"/>
                      <a:endParaRPr lang="ru-RU" sz="1600" dirty="0">
                        <a:latin typeface="Times New Roman" pitchFamily="18" charset="0"/>
                        <a:cs typeface="Times New Roman" pitchFamily="18" charset="0"/>
                      </a:endParaRPr>
                    </a:p>
                  </a:txBody>
                  <a:tcPr/>
                </a:tc>
                <a:tc>
                  <a:txBody>
                    <a:bodyPr/>
                    <a:lstStyle/>
                    <a:p>
                      <a:pPr algn="ctr"/>
                      <a:r>
                        <a:rPr lang="ru-RU" sz="1600" kern="1200" dirty="0" smtClean="0">
                          <a:solidFill>
                            <a:schemeClr val="dk1"/>
                          </a:solidFill>
                          <a:latin typeface="Times New Roman" pitchFamily="18" charset="0"/>
                          <a:ea typeface="+mn-ea"/>
                          <a:cs typeface="Times New Roman" pitchFamily="18" charset="0"/>
                        </a:rPr>
                        <a:t>1689,87</a:t>
                      </a:r>
                      <a:endParaRPr lang="ru-RU" sz="1600" dirty="0">
                        <a:latin typeface="Times New Roman" pitchFamily="18" charset="0"/>
                        <a:cs typeface="Times New Roman" pitchFamily="18" charset="0"/>
                      </a:endParaRPr>
                    </a:p>
                  </a:txBody>
                  <a:tcPr/>
                </a:tc>
              </a:tr>
              <a:tr h="467913">
                <a:tc>
                  <a:txBody>
                    <a:bodyPr/>
                    <a:lstStyle/>
                    <a:p>
                      <a:pPr algn="ctr">
                        <a:lnSpc>
                          <a:spcPct val="115000"/>
                        </a:lnSpc>
                        <a:spcAft>
                          <a:spcPts val="0"/>
                        </a:spcAft>
                      </a:pPr>
                      <a:r>
                        <a:rPr lang="ru-RU" sz="1600" b="1" dirty="0">
                          <a:latin typeface="Times New Roman" pitchFamily="18" charset="0"/>
                          <a:ea typeface="Calibri"/>
                          <a:cs typeface="Times New Roman" pitchFamily="18" charset="0"/>
                        </a:rPr>
                        <a:t>итого</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b="1" dirty="0" smtClean="0">
                          <a:latin typeface="Times New Roman" pitchFamily="18" charset="0"/>
                          <a:ea typeface="Calibri"/>
                          <a:cs typeface="Times New Roman" pitchFamily="18" charset="0"/>
                        </a:rPr>
                        <a:t>495,44</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b="1" dirty="0" smtClean="0">
                          <a:latin typeface="Times New Roman" pitchFamily="18" charset="0"/>
                          <a:ea typeface="Calibri"/>
                          <a:cs typeface="Times New Roman" pitchFamily="18" charset="0"/>
                        </a:rPr>
                        <a:t>10000</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b="1" dirty="0" smtClean="0">
                          <a:latin typeface="Times New Roman" pitchFamily="18" charset="0"/>
                          <a:ea typeface="Calibri"/>
                          <a:cs typeface="Times New Roman" pitchFamily="18" charset="0"/>
                        </a:rPr>
                        <a:t>1000</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b="1" dirty="0" smtClean="0">
                          <a:latin typeface="Times New Roman" pitchFamily="18" charset="0"/>
                          <a:ea typeface="Calibri"/>
                          <a:cs typeface="Times New Roman" pitchFamily="18" charset="0"/>
                        </a:rPr>
                        <a:t>11495,44</a:t>
                      </a:r>
                      <a:endParaRPr lang="ru-RU" sz="16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2114552"/>
          </a:xfrm>
        </p:spPr>
        <p:txBody>
          <a:bodyPr>
            <a:normAutofit/>
          </a:bodyPr>
          <a:lstStyle/>
          <a:p>
            <a:pPr algn="l"/>
            <a:r>
              <a:rPr lang="ru-RU" sz="2400" dirty="0" smtClean="0">
                <a:solidFill>
                  <a:srgbClr val="002060"/>
                </a:solidFill>
                <a:latin typeface="Times New Roman" pitchFamily="18" charset="0"/>
                <a:cs typeface="Times New Roman" pitchFamily="18" charset="0"/>
              </a:rPr>
              <a:t>Сумма для приобретения пылесоса: </a:t>
            </a:r>
            <a:r>
              <a:rPr lang="ru-RU" sz="2400" dirty="0" smtClean="0">
                <a:solidFill>
                  <a:srgbClr val="FF0000"/>
                </a:solidFill>
                <a:latin typeface="Times New Roman" pitchFamily="18" charset="0"/>
                <a:cs typeface="Times New Roman" pitchFamily="18" charset="0"/>
              </a:rPr>
              <a:t>14 000 руб.</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Размер процентной ставки по кредиту: </a:t>
            </a:r>
            <a:r>
              <a:rPr lang="ru-RU" sz="2400" dirty="0" smtClean="0">
                <a:solidFill>
                  <a:srgbClr val="FF0000"/>
                </a:solidFill>
                <a:latin typeface="Times New Roman" pitchFamily="18" charset="0"/>
                <a:cs typeface="Times New Roman" pitchFamily="18" charset="0"/>
              </a:rPr>
              <a:t>29% годовых.</a:t>
            </a:r>
            <a:br>
              <a:rPr lang="ru-RU" sz="2400" dirty="0" smtClean="0">
                <a:solidFill>
                  <a:srgbClr val="FF000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Срок кредитования: </a:t>
            </a:r>
            <a:r>
              <a:rPr lang="ru-RU" sz="2400" dirty="0" smtClean="0">
                <a:solidFill>
                  <a:srgbClr val="FF0000"/>
                </a:solidFill>
                <a:latin typeface="Times New Roman" pitchFamily="18" charset="0"/>
                <a:cs typeface="Times New Roman" pitchFamily="18" charset="0"/>
              </a:rPr>
              <a:t>3 месяца.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2500306"/>
            <a:ext cx="7772400" cy="2928958"/>
          </a:xfrm>
        </p:spPr>
        <p:txBody>
          <a:bodyPr/>
          <a:lstStyle/>
          <a:p>
            <a:endParaRPr lang="ru-RU" dirty="0"/>
          </a:p>
        </p:txBody>
      </p:sp>
      <p:pic>
        <p:nvPicPr>
          <p:cNvPr id="2056" name="Picture 8" descr="Сосать не пересосать: выбираем пылесос. Часть перва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00306"/>
            <a:ext cx="3744415" cy="3223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0042"/>
            <a:ext cx="7772400" cy="857256"/>
          </a:xfrm>
        </p:spPr>
        <p:txBody>
          <a:bodyPr>
            <a:noAutofit/>
          </a:bodyPr>
          <a:lstStyle/>
          <a:p>
            <a:pPr algn="ctr"/>
            <a:r>
              <a:rPr lang="ru-RU" sz="2400" dirty="0" smtClean="0">
                <a:solidFill>
                  <a:srgbClr val="002060"/>
                </a:solidFill>
                <a:latin typeface="Times New Roman" pitchFamily="18" charset="0"/>
                <a:cs typeface="Times New Roman" pitchFamily="18" charset="0"/>
              </a:rPr>
              <a:t>Дифференцированные платежи</a:t>
            </a:r>
            <a:br>
              <a:rPr lang="ru-RU" sz="2400" dirty="0" smtClean="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22376" y="1071546"/>
            <a:ext cx="7772400" cy="5429288"/>
          </a:xfrm>
        </p:spPr>
        <p:txBody>
          <a:bodyPr>
            <a:normAutofit fontScale="92500" lnSpcReduction="20000"/>
          </a:bodyPr>
          <a:lstStyle/>
          <a:p>
            <a:pPr lvl="0" algn="l"/>
            <a:r>
              <a:rPr lang="ru-RU" dirty="0" smtClean="0">
                <a:solidFill>
                  <a:schemeClr val="tx1"/>
                </a:solidFill>
                <a:latin typeface="Times New Roman" pitchFamily="18" charset="0"/>
                <a:cs typeface="Times New Roman" pitchFamily="18" charset="0"/>
              </a:rPr>
              <a:t>Ежемесячный основной долг</a:t>
            </a:r>
          </a:p>
          <a:p>
            <a:pPr algn="l"/>
            <a:r>
              <a:rPr lang="ru-RU" dirty="0" smtClean="0">
                <a:solidFill>
                  <a:schemeClr val="tx1"/>
                </a:solidFill>
                <a:latin typeface="Times New Roman" pitchFamily="18" charset="0"/>
                <a:cs typeface="Times New Roman" pitchFamily="18" charset="0"/>
              </a:rPr>
              <a:t>14000 / 3 = 4667 руб.</a:t>
            </a:r>
          </a:p>
          <a:p>
            <a:pPr lvl="0" algn="l"/>
            <a:r>
              <a:rPr lang="ru-RU" dirty="0" smtClean="0">
                <a:solidFill>
                  <a:schemeClr val="tx1"/>
                </a:solidFill>
                <a:latin typeface="Times New Roman" pitchFamily="18" charset="0"/>
                <a:cs typeface="Times New Roman" pitchFamily="18" charset="0"/>
              </a:rPr>
              <a:t>Ежемесячный проценты, с учетом погашения основного долга</a:t>
            </a:r>
          </a:p>
          <a:p>
            <a:pPr algn="l"/>
            <a:r>
              <a:rPr lang="ru-RU" u="sng" dirty="0" smtClean="0">
                <a:solidFill>
                  <a:schemeClr val="tx1"/>
                </a:solidFill>
                <a:latin typeface="Times New Roman" pitchFamily="18" charset="0"/>
                <a:cs typeface="Times New Roman" pitchFamily="18" charset="0"/>
              </a:rPr>
              <a:t>1-й месяц</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14000 * 0,29 / 12 = 338 руб.</a:t>
            </a:r>
          </a:p>
          <a:p>
            <a:pPr algn="l"/>
            <a:r>
              <a:rPr lang="ru-RU" u="sng" dirty="0" smtClean="0">
                <a:solidFill>
                  <a:schemeClr val="tx1"/>
                </a:solidFill>
                <a:latin typeface="Times New Roman" pitchFamily="18" charset="0"/>
                <a:cs typeface="Times New Roman" pitchFamily="18" charset="0"/>
              </a:rPr>
              <a:t>2-й месяц</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(14000 – 4667) * 0,29 / 12 = 225 руб.</a:t>
            </a:r>
          </a:p>
          <a:p>
            <a:pPr algn="l"/>
            <a:r>
              <a:rPr lang="ru-RU" u="sng" dirty="0" smtClean="0">
                <a:solidFill>
                  <a:schemeClr val="tx1"/>
                </a:solidFill>
                <a:latin typeface="Times New Roman" pitchFamily="18" charset="0"/>
                <a:cs typeface="Times New Roman" pitchFamily="18" charset="0"/>
              </a:rPr>
              <a:t>3-й месяц</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(14000 – (4667 * 2)) * 0,29 / 12 = 113 руб.</a:t>
            </a:r>
          </a:p>
          <a:p>
            <a:pPr lvl="0" algn="l"/>
            <a:r>
              <a:rPr lang="ru-RU" dirty="0" smtClean="0">
                <a:solidFill>
                  <a:schemeClr val="tx1"/>
                </a:solidFill>
                <a:latin typeface="Times New Roman" pitchFamily="18" charset="0"/>
                <a:cs typeface="Times New Roman" pitchFamily="18" charset="0"/>
              </a:rPr>
              <a:t>Общий платеж за месяц</a:t>
            </a:r>
          </a:p>
          <a:p>
            <a:pPr algn="l"/>
            <a:r>
              <a:rPr lang="ru-RU" u="sng" dirty="0" smtClean="0">
                <a:solidFill>
                  <a:schemeClr val="tx1"/>
                </a:solidFill>
                <a:latin typeface="Times New Roman" pitchFamily="18" charset="0"/>
                <a:cs typeface="Times New Roman" pitchFamily="18" charset="0"/>
              </a:rPr>
              <a:t>1-й месяц</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4667 + 338 = 5005 руб.</a:t>
            </a:r>
          </a:p>
          <a:p>
            <a:pPr algn="l"/>
            <a:r>
              <a:rPr lang="ru-RU" u="sng" dirty="0" smtClean="0">
                <a:solidFill>
                  <a:schemeClr val="tx1"/>
                </a:solidFill>
                <a:latin typeface="Times New Roman" pitchFamily="18" charset="0"/>
                <a:cs typeface="Times New Roman" pitchFamily="18" charset="0"/>
              </a:rPr>
              <a:t>2-й месяц</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4667 + 225 = 4892 = 4892 руб.</a:t>
            </a:r>
          </a:p>
          <a:p>
            <a:pPr algn="l"/>
            <a:r>
              <a:rPr lang="ru-RU" u="sng" dirty="0" smtClean="0">
                <a:solidFill>
                  <a:schemeClr val="tx1"/>
                </a:solidFill>
                <a:latin typeface="Times New Roman" pitchFamily="18" charset="0"/>
                <a:cs typeface="Times New Roman" pitchFamily="18" charset="0"/>
              </a:rPr>
              <a:t>3-й месяц</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4667 + 113 = 4780 руб.</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7772400" cy="1571636"/>
          </a:xfrm>
        </p:spPr>
        <p:txBody>
          <a:bodyPr>
            <a:normAutofit/>
          </a:bodyPr>
          <a:lstStyle/>
          <a:p>
            <a:pPr algn="ctr"/>
            <a:r>
              <a:rPr lang="ru-RU" sz="2800" dirty="0" smtClean="0">
                <a:solidFill>
                  <a:srgbClr val="002060"/>
                </a:solidFill>
                <a:latin typeface="Times New Roman" pitchFamily="18" charset="0"/>
                <a:cs typeface="Times New Roman" pitchFamily="18" charset="0"/>
              </a:rPr>
              <a:t>График погашения кредита</a:t>
            </a: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3" name="Подзаголовок 2"/>
          <p:cNvSpPr>
            <a:spLocks noGrp="1"/>
          </p:cNvSpPr>
          <p:nvPr>
            <p:ph type="subTitle" idx="1"/>
          </p:nvPr>
        </p:nvSpPr>
        <p:spPr>
          <a:xfrm>
            <a:off x="428596" y="1000108"/>
            <a:ext cx="8358246" cy="5429288"/>
          </a:xfrm>
        </p:spPr>
        <p:txBody>
          <a:bodyPr/>
          <a:lstStyle/>
          <a:p>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642912" y="1397000"/>
          <a:ext cx="8001054" cy="4140847"/>
        </p:xfrm>
        <a:graphic>
          <a:graphicData uri="http://schemas.openxmlformats.org/drawingml/2006/table">
            <a:tbl>
              <a:tblPr firstRow="1" bandRow="1">
                <a:tableStyleId>{5C22544A-7EE6-4342-B048-85BDC9FD1C3A}</a:tableStyleId>
              </a:tblPr>
              <a:tblGrid>
                <a:gridCol w="1333509"/>
                <a:gridCol w="1333509"/>
                <a:gridCol w="1333509"/>
                <a:gridCol w="1333509"/>
                <a:gridCol w="1333509"/>
                <a:gridCol w="1333509"/>
              </a:tblGrid>
              <a:tr h="777878">
                <a:tc>
                  <a:txBody>
                    <a:bodyPr/>
                    <a:lstStyle/>
                    <a:p>
                      <a:pPr algn="ctr">
                        <a:lnSpc>
                          <a:spcPct val="115000"/>
                        </a:lnSpc>
                        <a:spcAft>
                          <a:spcPts val="0"/>
                        </a:spcAft>
                      </a:pPr>
                      <a:r>
                        <a:rPr lang="ru-RU" sz="2000" b="1" dirty="0">
                          <a:latin typeface="Times New Roman"/>
                          <a:ea typeface="Times New Roman"/>
                          <a:cs typeface="Times New Roman"/>
                        </a:rPr>
                        <a:t>Месяц</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Times New Roman"/>
                          <a:cs typeface="Times New Roman"/>
                        </a:rPr>
                        <a:t>Дата</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dirty="0">
                          <a:latin typeface="Times New Roman"/>
                          <a:ea typeface="Times New Roman"/>
                          <a:cs typeface="Times New Roman"/>
                        </a:rPr>
                        <a:t>Остаток долга, руб.</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Times New Roman"/>
                          <a:cs typeface="Times New Roman"/>
                        </a:rPr>
                        <a:t>Основной долг, руб.</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Times New Roman"/>
                          <a:cs typeface="Times New Roman"/>
                        </a:rPr>
                        <a:t>Проценты, руб.</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b="1">
                          <a:latin typeface="Times New Roman"/>
                          <a:ea typeface="Times New Roman"/>
                          <a:cs typeface="Times New Roman"/>
                        </a:rPr>
                        <a:t>Платёж, руб.</a:t>
                      </a:r>
                      <a:endParaRPr lang="ru-RU" sz="2000">
                        <a:latin typeface="Calibri"/>
                        <a:ea typeface="Calibri"/>
                        <a:cs typeface="Times New Roman"/>
                      </a:endParaRPr>
                    </a:p>
                  </a:txBody>
                  <a:tcPr marL="68580" marR="68580" marT="0" marB="0"/>
                </a:tc>
              </a:tr>
              <a:tr h="777878">
                <a:tc>
                  <a:txBody>
                    <a:bodyPr/>
                    <a:lstStyle/>
                    <a:p>
                      <a:pPr algn="ctr">
                        <a:lnSpc>
                          <a:spcPct val="115000"/>
                        </a:lnSpc>
                        <a:spcAft>
                          <a:spcPts val="0"/>
                        </a:spcAft>
                      </a:pPr>
                      <a:r>
                        <a:rPr lang="ru-RU" sz="2000">
                          <a:latin typeface="Times New Roman"/>
                          <a:ea typeface="Times New Roman"/>
                          <a:cs typeface="Times New Roman"/>
                        </a:rPr>
                        <a:t>4</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Апрель 2018</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14000</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4667</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388</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5050</a:t>
                      </a:r>
                      <a:endParaRPr lang="ru-RU" sz="2000">
                        <a:latin typeface="Calibri"/>
                        <a:ea typeface="Calibri"/>
                        <a:cs typeface="Times New Roman"/>
                      </a:endParaRPr>
                    </a:p>
                  </a:txBody>
                  <a:tcPr marL="68580" marR="68580" marT="0" marB="0"/>
                </a:tc>
              </a:tr>
              <a:tr h="777878">
                <a:tc>
                  <a:txBody>
                    <a:bodyPr/>
                    <a:lstStyle/>
                    <a:p>
                      <a:pPr algn="ctr">
                        <a:lnSpc>
                          <a:spcPct val="115000"/>
                        </a:lnSpc>
                        <a:spcAft>
                          <a:spcPts val="0"/>
                        </a:spcAft>
                      </a:pPr>
                      <a:r>
                        <a:rPr lang="ru-RU" sz="2000">
                          <a:latin typeface="Times New Roman"/>
                          <a:ea typeface="Times New Roman"/>
                          <a:cs typeface="Times New Roman"/>
                        </a:rPr>
                        <a:t>5</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Май 2018</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9333</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4667</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225</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4892</a:t>
                      </a:r>
                      <a:endParaRPr lang="ru-RU" sz="2000">
                        <a:latin typeface="Calibri"/>
                        <a:ea typeface="Calibri"/>
                        <a:cs typeface="Times New Roman"/>
                      </a:endParaRPr>
                    </a:p>
                  </a:txBody>
                  <a:tcPr marL="68580" marR="68580" marT="0" marB="0"/>
                </a:tc>
              </a:tr>
              <a:tr h="777878">
                <a:tc>
                  <a:txBody>
                    <a:bodyPr/>
                    <a:lstStyle/>
                    <a:p>
                      <a:pPr algn="ctr">
                        <a:lnSpc>
                          <a:spcPct val="115000"/>
                        </a:lnSpc>
                        <a:spcAft>
                          <a:spcPts val="0"/>
                        </a:spcAft>
                      </a:pPr>
                      <a:r>
                        <a:rPr lang="ru-RU" sz="2000">
                          <a:latin typeface="Times New Roman"/>
                          <a:ea typeface="Times New Roman"/>
                          <a:cs typeface="Times New Roman"/>
                        </a:rPr>
                        <a:t>6</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Июнь 2018</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4666</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4667</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113</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4780</a:t>
                      </a:r>
                      <a:endParaRPr lang="ru-RU" sz="2000">
                        <a:latin typeface="Calibri"/>
                        <a:ea typeface="Calibri"/>
                        <a:cs typeface="Times New Roman"/>
                      </a:endParaRPr>
                    </a:p>
                  </a:txBody>
                  <a:tcPr marL="68580" marR="68580" marT="0" marB="0"/>
                </a:tc>
              </a:tr>
              <a:tr h="777878">
                <a:tc>
                  <a:txBody>
                    <a:bodyPr/>
                    <a:lstStyle/>
                    <a:p>
                      <a:pPr algn="ctr">
                        <a:lnSpc>
                          <a:spcPct val="115000"/>
                        </a:lnSpc>
                        <a:spcAft>
                          <a:spcPts val="0"/>
                        </a:spcAft>
                      </a:pPr>
                      <a:endParaRPr lang="ru-RU" sz="20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2000">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2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2000">
                          <a:latin typeface="Times New Roman"/>
                          <a:ea typeface="Times New Roman"/>
                          <a:cs typeface="Times New Roman"/>
                        </a:rPr>
                        <a:t>14000</a:t>
                      </a:r>
                      <a:endParaRPr lang="ru-RU" sz="200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676</a:t>
                      </a:r>
                      <a:endParaRPr lang="ru-RU" sz="2000" dirty="0">
                        <a:latin typeface="Calibri"/>
                        <a:ea typeface="Calibri"/>
                        <a:cs typeface="Times New Roman"/>
                      </a:endParaRPr>
                    </a:p>
                  </a:txBody>
                  <a:tcPr marL="68580" marR="68580" marT="0" marB="0"/>
                </a:tc>
                <a:tc>
                  <a:txBody>
                    <a:bodyPr/>
                    <a:lstStyle/>
                    <a:p>
                      <a:pPr algn="ctr">
                        <a:lnSpc>
                          <a:spcPct val="115000"/>
                        </a:lnSpc>
                        <a:spcAft>
                          <a:spcPts val="0"/>
                        </a:spcAft>
                      </a:pPr>
                      <a:r>
                        <a:rPr lang="ru-RU" sz="2000" dirty="0">
                          <a:latin typeface="Times New Roman"/>
                          <a:ea typeface="Times New Roman"/>
                          <a:cs typeface="Times New Roman"/>
                        </a:rPr>
                        <a:t>14677</a:t>
                      </a:r>
                      <a:endParaRPr lang="ru-RU"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772400" cy="1928826"/>
          </a:xfrm>
        </p:spPr>
        <p:txBody>
          <a:bodyPr>
            <a:normAutofit fontScale="90000"/>
          </a:bodyPr>
          <a:lstStyle/>
          <a:p>
            <a:pPr algn="l"/>
            <a:r>
              <a:rPr lang="ru-RU" sz="3100" b="1" dirty="0" smtClean="0">
                <a:solidFill>
                  <a:srgbClr val="FF0000"/>
                </a:solidFill>
                <a:latin typeface="Times New Roman" pitchFamily="18" charset="0"/>
                <a:cs typeface="Times New Roman" pitchFamily="18" charset="0"/>
              </a:rPr>
              <a:t>Оплата за услуги третьих лиц</a:t>
            </a:r>
            <a:r>
              <a:rPr lang="ru-RU" sz="3100" dirty="0" smtClean="0">
                <a:solidFill>
                  <a:srgbClr val="FF0000"/>
                </a:solidFill>
                <a:latin typeface="Times New Roman" pitchFamily="18" charset="0"/>
                <a:cs typeface="Times New Roman" pitchFamily="18" charset="0"/>
              </a:rPr>
              <a:t>, </a:t>
            </a:r>
            <a:r>
              <a:rPr lang="ru-RU" sz="3100" b="1" dirty="0" smtClean="0">
                <a:solidFill>
                  <a:srgbClr val="FF0000"/>
                </a:solidFill>
                <a:latin typeface="Times New Roman" pitchFamily="18" charset="0"/>
                <a:cs typeface="Times New Roman" pitchFamily="18" charset="0"/>
              </a:rPr>
              <a:t>если такие условия указаны в кредитном договоре</a:t>
            </a:r>
            <a:r>
              <a:rPr lang="ru-RU" sz="3100" dirty="0" smtClean="0">
                <a:solidFill>
                  <a:srgbClr val="FF0000"/>
                </a:solidFill>
                <a:latin typeface="Times New Roman" pitchFamily="18" charset="0"/>
                <a:cs typeface="Times New Roman" pitchFamily="18" charset="0"/>
              </a:rPr>
              <a:t>.</a:t>
            </a:r>
            <a:r>
              <a:rPr lang="ru-RU" sz="2400" dirty="0" smtClean="0"/>
              <a:t/>
            </a:r>
            <a:br>
              <a:rPr lang="ru-RU" sz="2400" dirty="0" smtClean="0"/>
            </a:br>
            <a:r>
              <a:rPr lang="ru-RU" sz="2400" dirty="0" smtClean="0"/>
              <a:t/>
            </a:r>
            <a:br>
              <a:rPr lang="ru-RU" sz="2400" dirty="0" smtClean="0"/>
            </a:br>
            <a:r>
              <a:rPr lang="ru-RU" sz="2700" dirty="0" smtClean="0">
                <a:latin typeface="Times New Roman" pitchFamily="18" charset="0"/>
                <a:cs typeface="Times New Roman" pitchFamily="18" charset="0"/>
              </a:rPr>
              <a:t>К таким платежам относят:</a:t>
            </a:r>
            <a:r>
              <a:rPr lang="ru-RU" sz="2400" dirty="0" smtClean="0"/>
              <a:t/>
            </a:r>
            <a:br>
              <a:rPr lang="ru-RU" sz="2400" dirty="0" smtClean="0"/>
            </a:br>
            <a:endParaRPr lang="ru-RU" sz="2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1538" y="2071678"/>
            <a:ext cx="7072362" cy="4214842"/>
          </a:xfrm>
        </p:spPr>
        <p:txBody>
          <a:bodyPr>
            <a:normAutofit/>
          </a:bodyPr>
          <a:lstStyle/>
          <a:p>
            <a:pPr lvl="0" algn="l">
              <a:buFont typeface="Wingdings" pitchFamily="2" charset="2"/>
              <a:buChar char="§"/>
            </a:pPr>
            <a:r>
              <a:rPr lang="ru-RU" sz="2800" dirty="0" smtClean="0">
                <a:solidFill>
                  <a:schemeClr val="tx1"/>
                </a:solidFill>
                <a:latin typeface="Times New Roman" pitchFamily="18" charset="0"/>
                <a:cs typeface="Times New Roman" pitchFamily="18" charset="0"/>
              </a:rPr>
              <a:t>оплату страхования жизни заёмщика или его ответственности, а также имущества, передаваемого в залог;</a:t>
            </a:r>
          </a:p>
          <a:p>
            <a:pPr lvl="0" algn="l">
              <a:buFont typeface="Wingdings" pitchFamily="2" charset="2"/>
              <a:buChar char="§"/>
            </a:pPr>
            <a:endParaRPr lang="ru-RU" sz="2800" dirty="0" smtClean="0">
              <a:solidFill>
                <a:schemeClr val="tx1"/>
              </a:solidFill>
              <a:latin typeface="Times New Roman" pitchFamily="18" charset="0"/>
              <a:cs typeface="Times New Roman" pitchFamily="18" charset="0"/>
            </a:endParaRPr>
          </a:p>
          <a:p>
            <a:pPr lvl="0" algn="l">
              <a:buFont typeface="Wingdings" pitchFamily="2" charset="2"/>
              <a:buChar char="§"/>
            </a:pPr>
            <a:r>
              <a:rPr lang="ru-RU" sz="2800" dirty="0" smtClean="0">
                <a:solidFill>
                  <a:schemeClr val="tx1"/>
                </a:solidFill>
                <a:latin typeface="Times New Roman" pitchFamily="18" charset="0"/>
                <a:cs typeface="Times New Roman" pitchFamily="18" charset="0"/>
              </a:rPr>
              <a:t>проведение оценки залогового имущества;</a:t>
            </a:r>
          </a:p>
          <a:p>
            <a:pPr lvl="0" algn="l">
              <a:buFont typeface="Wingdings" pitchFamily="2" charset="2"/>
              <a:buChar char="§"/>
            </a:pPr>
            <a:endParaRPr lang="ru-RU" sz="2800" dirty="0" smtClean="0">
              <a:solidFill>
                <a:schemeClr val="tx1"/>
              </a:solidFill>
              <a:latin typeface="Times New Roman" pitchFamily="18" charset="0"/>
              <a:cs typeface="Times New Roman" pitchFamily="18" charset="0"/>
            </a:endParaRPr>
          </a:p>
          <a:p>
            <a:pPr lvl="0" algn="l">
              <a:buFont typeface="Wingdings" pitchFamily="2" charset="2"/>
              <a:buChar char="§"/>
            </a:pPr>
            <a:r>
              <a:rPr lang="ru-RU" sz="2800" dirty="0" smtClean="0">
                <a:solidFill>
                  <a:schemeClr val="tx1"/>
                </a:solidFill>
                <a:latin typeface="Times New Roman" pitchFamily="18" charset="0"/>
                <a:cs typeface="Times New Roman" pitchFamily="18" charset="0"/>
              </a:rPr>
              <a:t>платежи за нотариальные или юридические услуги.</a:t>
            </a:r>
          </a:p>
          <a:p>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7"/>
            <a:ext cx="7772400" cy="857256"/>
          </a:xfrm>
        </p:spPr>
        <p:txBody>
          <a:bodyPr>
            <a:noAutofit/>
          </a:bodyPr>
          <a:lstStyle/>
          <a:p>
            <a:r>
              <a:rPr lang="ru-RU" sz="2800" b="1" dirty="0" smtClean="0">
                <a:solidFill>
                  <a:srgbClr val="FF0000"/>
                </a:solidFill>
                <a:latin typeface="Times New Roman" pitchFamily="18" charset="0"/>
                <a:cs typeface="Times New Roman" pitchFamily="18" charset="0"/>
              </a:rPr>
              <a:t>К дополнительным расходам  относятся</a:t>
            </a:r>
            <a:r>
              <a:rPr lang="ru-RU" sz="2800" dirty="0" smtClean="0">
                <a:solidFill>
                  <a:srgbClr val="FF0000"/>
                </a:solidFill>
                <a:latin typeface="Times New Roman" pitchFamily="18" charset="0"/>
                <a:cs typeface="Times New Roman" pitchFamily="18" charset="0"/>
              </a:rPr>
              <a:t>:</a:t>
            </a:r>
            <a:br>
              <a:rPr lang="ru-RU" sz="2800"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1142984"/>
            <a:ext cx="8001056" cy="5143536"/>
          </a:xfrm>
        </p:spPr>
        <p:txBody>
          <a:bodyPr>
            <a:normAutofit/>
          </a:bodyPr>
          <a:lstStyle/>
          <a:p>
            <a:pPr lvl="0" algn="l">
              <a:buFont typeface="Wingdings" pitchFamily="2" charset="2"/>
              <a:buChar char="§"/>
            </a:pPr>
            <a:r>
              <a:rPr lang="ru-RU" sz="2400" dirty="0" smtClean="0">
                <a:solidFill>
                  <a:schemeClr val="tx1"/>
                </a:solidFill>
                <a:latin typeface="Times New Roman" pitchFamily="18" charset="0"/>
                <a:cs typeface="Times New Roman" pitchFamily="18" charset="0"/>
              </a:rPr>
              <a:t>расходы, понесённые заёмщиком вследствие требований закона и неучтённые в условиях кредитования. Сюда можно отнести страхование ОСАГО при покупке автомобиля в кредит.</a:t>
            </a:r>
          </a:p>
          <a:p>
            <a:pPr lvl="0" algn="l">
              <a:buFont typeface="Wingdings" pitchFamily="2" charset="2"/>
              <a:buChar char="§"/>
            </a:pPr>
            <a:endParaRPr lang="ru-RU" sz="2400" dirty="0" smtClean="0">
              <a:solidFill>
                <a:schemeClr val="tx1"/>
              </a:solidFill>
              <a:latin typeface="Times New Roman" pitchFamily="18" charset="0"/>
              <a:cs typeface="Times New Roman" pitchFamily="18" charset="0"/>
            </a:endParaRPr>
          </a:p>
          <a:p>
            <a:pPr lvl="0" algn="l">
              <a:buFont typeface="Wingdings" pitchFamily="2" charset="2"/>
              <a:buChar char="§"/>
            </a:pPr>
            <a:r>
              <a:rPr lang="ru-RU" sz="2400" dirty="0" smtClean="0">
                <a:solidFill>
                  <a:schemeClr val="tx1"/>
                </a:solidFill>
                <a:latin typeface="Times New Roman" pitchFamily="18" charset="0"/>
                <a:cs typeface="Times New Roman" pitchFamily="18" charset="0"/>
              </a:rPr>
              <a:t>Оплата штрафных санкций со стороны банка за невыполнение условий кредитного договора.</a:t>
            </a:r>
          </a:p>
          <a:p>
            <a:pPr lvl="0" algn="l">
              <a:buFont typeface="Wingdings" pitchFamily="2" charset="2"/>
              <a:buChar char="§"/>
            </a:pPr>
            <a:endParaRPr lang="ru-RU" sz="2400" dirty="0" smtClean="0">
              <a:solidFill>
                <a:schemeClr val="tx1"/>
              </a:solidFill>
              <a:latin typeface="Times New Roman" pitchFamily="18" charset="0"/>
              <a:cs typeface="Times New Roman" pitchFamily="18" charset="0"/>
            </a:endParaRPr>
          </a:p>
          <a:p>
            <a:pPr lvl="0" algn="l">
              <a:buFont typeface="Wingdings" pitchFamily="2" charset="2"/>
              <a:buChar char="§"/>
            </a:pPr>
            <a:endParaRPr lang="ru-RU" sz="2400" dirty="0" smtClean="0">
              <a:solidFill>
                <a:schemeClr val="tx1"/>
              </a:solidFill>
              <a:latin typeface="Times New Roman" pitchFamily="18" charset="0"/>
              <a:cs typeface="Times New Roman" pitchFamily="18" charset="0"/>
            </a:endParaRPr>
          </a:p>
          <a:p>
            <a:pPr lvl="0" algn="l">
              <a:buFont typeface="Wingdings" pitchFamily="2" charset="2"/>
              <a:buChar char="§"/>
            </a:pPr>
            <a:r>
              <a:rPr lang="ru-RU" sz="2400" dirty="0" smtClean="0">
                <a:solidFill>
                  <a:schemeClr val="tx1"/>
                </a:solidFill>
                <a:latin typeface="Times New Roman" pitchFamily="18" charset="0"/>
                <a:cs typeface="Times New Roman" pitchFamily="18" charset="0"/>
              </a:rPr>
              <a:t>Комиссии</a:t>
            </a:r>
            <a:r>
              <a:rPr lang="ru-RU" sz="2400" dirty="0" smtClean="0">
                <a:solidFill>
                  <a:schemeClr val="tx1"/>
                </a:solidFill>
                <a:latin typeface="Times New Roman" pitchFamily="18" charset="0"/>
                <a:cs typeface="Times New Roman" pitchFamily="18" charset="0"/>
              </a:rPr>
              <a:t>, предусмотренные в договоре потребительского займа, сумма и срок внесения которых заранее неизвестны.</a:t>
            </a:r>
          </a:p>
          <a:p>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642942"/>
          </a:xfrm>
        </p:spPr>
        <p:txBody>
          <a:bodyPr>
            <a:normAutofit/>
          </a:bodyPr>
          <a:lstStyle/>
          <a:p>
            <a:r>
              <a:rPr lang="ru-RU" sz="3600" dirty="0" smtClean="0">
                <a:latin typeface="Times New Roman" pitchFamily="18" charset="0"/>
                <a:cs typeface="Times New Roman" pitchFamily="18" charset="0"/>
              </a:rPr>
              <a:t>Сильные и слабые стороны кредита</a:t>
            </a:r>
            <a:endParaRPr lang="ru-RU" sz="3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22376" y="1214422"/>
            <a:ext cx="7772400" cy="5143536"/>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62764529"/>
              </p:ext>
            </p:extLst>
          </p:nvPr>
        </p:nvGraphicFramePr>
        <p:xfrm>
          <a:off x="714348" y="867833"/>
          <a:ext cx="7929618" cy="5735440"/>
        </p:xfrm>
        <a:graphic>
          <a:graphicData uri="http://schemas.openxmlformats.org/drawingml/2006/table">
            <a:tbl>
              <a:tblPr firstRow="1" bandRow="1">
                <a:tableStyleId>{5C22544A-7EE6-4342-B048-85BDC9FD1C3A}</a:tableStyleId>
              </a:tblPr>
              <a:tblGrid>
                <a:gridCol w="3964809"/>
                <a:gridCol w="3964809"/>
              </a:tblGrid>
              <a:tr h="665839">
                <a:tc>
                  <a:txBody>
                    <a:bodyPr/>
                    <a:lstStyle/>
                    <a:p>
                      <a:pPr algn="ctr">
                        <a:lnSpc>
                          <a:spcPct val="150000"/>
                        </a:lnSpc>
                        <a:spcAft>
                          <a:spcPts val="1000"/>
                        </a:spcAft>
                      </a:pPr>
                      <a:r>
                        <a:rPr lang="ru-RU" sz="2800" b="1" dirty="0">
                          <a:solidFill>
                            <a:srgbClr val="000000"/>
                          </a:solidFill>
                          <a:latin typeface="Times New Roman"/>
                          <a:ea typeface="Times New Roman"/>
                          <a:cs typeface="Times New Roman"/>
                        </a:rPr>
                        <a:t>+</a:t>
                      </a:r>
                      <a:endParaRPr lang="ru-RU" sz="2800" b="1" dirty="0">
                        <a:latin typeface="Calibri"/>
                        <a:ea typeface="Calibri"/>
                        <a:cs typeface="Times New Roman"/>
                      </a:endParaRPr>
                    </a:p>
                  </a:txBody>
                  <a:tcPr marL="68580" marR="68580" marT="0" marB="0"/>
                </a:tc>
                <a:tc>
                  <a:txBody>
                    <a:bodyPr/>
                    <a:lstStyle/>
                    <a:p>
                      <a:pPr algn="ctr">
                        <a:lnSpc>
                          <a:spcPct val="150000"/>
                        </a:lnSpc>
                        <a:spcAft>
                          <a:spcPts val="1000"/>
                        </a:spcAft>
                      </a:pPr>
                      <a:r>
                        <a:rPr lang="ru-RU" sz="3200" b="1" dirty="0" smtClean="0">
                          <a:solidFill>
                            <a:srgbClr val="000000"/>
                          </a:solidFill>
                          <a:latin typeface="Times New Roman"/>
                          <a:ea typeface="Calibri"/>
                          <a:cs typeface="Times New Roman"/>
                        </a:rPr>
                        <a:t>-</a:t>
                      </a:r>
                      <a:endParaRPr lang="ru-RU" sz="3200" b="1" dirty="0">
                        <a:latin typeface="Calibri"/>
                        <a:ea typeface="Calibri"/>
                        <a:cs typeface="Times New Roman"/>
                      </a:endParaRPr>
                    </a:p>
                  </a:txBody>
                  <a:tcPr marL="68580" marR="68580" marT="0" marB="0"/>
                </a:tc>
              </a:tr>
              <a:tr h="832299">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Возможность немедленной покупки</a:t>
                      </a:r>
                      <a:endParaRPr lang="ru-RU" sz="2000" dirty="0">
                        <a:latin typeface="Calibri"/>
                        <a:ea typeface="Calibri"/>
                        <a:cs typeface="Times New Roman"/>
                      </a:endParaRPr>
                    </a:p>
                  </a:txBody>
                  <a:tcPr marL="68580" marR="68580" marT="0" marB="0"/>
                </a:tc>
                <a:tc>
                  <a:txBody>
                    <a:bodyPr/>
                    <a:lstStyle/>
                    <a:p>
                      <a:pPr algn="ctr">
                        <a:lnSpc>
                          <a:spcPct val="150000"/>
                        </a:lnSpc>
                        <a:spcAft>
                          <a:spcPts val="1000"/>
                        </a:spcAft>
                      </a:pPr>
                      <a:r>
                        <a:rPr lang="ru-RU" sz="2000">
                          <a:solidFill>
                            <a:srgbClr val="000000"/>
                          </a:solidFill>
                          <a:latin typeface="Times New Roman"/>
                          <a:ea typeface="Times New Roman"/>
                          <a:cs typeface="Times New Roman"/>
                        </a:rPr>
                        <a:t>Поощряет склонность к перерасходу средств</a:t>
                      </a:r>
                      <a:endParaRPr lang="ru-RU" sz="2000">
                        <a:latin typeface="Calibri"/>
                        <a:ea typeface="Calibri"/>
                        <a:cs typeface="Times New Roman"/>
                      </a:endParaRPr>
                    </a:p>
                  </a:txBody>
                  <a:tcPr marL="68580" marR="68580" marT="0" marB="0"/>
                </a:tc>
              </a:tr>
              <a:tr h="1248448">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Возможность совершения покупки даже при отсутствии денег</a:t>
                      </a:r>
                      <a:endParaRPr lang="ru-RU" sz="2000" dirty="0">
                        <a:latin typeface="Calibri"/>
                        <a:ea typeface="Calibri"/>
                        <a:cs typeface="Times New Roman"/>
                      </a:endParaRPr>
                    </a:p>
                  </a:txBody>
                  <a:tcPr marL="68580" marR="68580" marT="0" marB="0"/>
                </a:tc>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Высокий %, покупки в кредит обходятся </a:t>
                      </a:r>
                      <a:r>
                        <a:rPr lang="ru-RU" sz="2000" dirty="0" smtClean="0">
                          <a:solidFill>
                            <a:srgbClr val="000000"/>
                          </a:solidFill>
                          <a:latin typeface="Times New Roman"/>
                          <a:ea typeface="Times New Roman"/>
                          <a:cs typeface="Times New Roman"/>
                        </a:rPr>
                        <a:t>дороже, </a:t>
                      </a:r>
                      <a:r>
                        <a:rPr lang="ru-RU" sz="2000" dirty="0">
                          <a:solidFill>
                            <a:srgbClr val="000000"/>
                          </a:solidFill>
                          <a:latin typeface="Times New Roman"/>
                          <a:ea typeface="Times New Roman"/>
                          <a:cs typeface="Times New Roman"/>
                        </a:rPr>
                        <a:t>чем при оплате наличными</a:t>
                      </a:r>
                      <a:endParaRPr lang="ru-RU" sz="2000" dirty="0">
                        <a:latin typeface="Calibri"/>
                        <a:ea typeface="Calibri"/>
                        <a:cs typeface="Times New Roman"/>
                      </a:endParaRPr>
                    </a:p>
                  </a:txBody>
                  <a:tcPr marL="68580" marR="68580" marT="0" marB="0"/>
                </a:tc>
              </a:tr>
              <a:tr h="832299">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Помощь в экстренных случаях</a:t>
                      </a:r>
                      <a:endParaRPr lang="ru-RU" sz="2000" dirty="0">
                        <a:latin typeface="Calibri"/>
                        <a:ea typeface="Calibri"/>
                        <a:cs typeface="Times New Roman"/>
                      </a:endParaRPr>
                    </a:p>
                  </a:txBody>
                  <a:tcPr marL="68580" marR="68580" marT="0" marB="0"/>
                </a:tc>
                <a:tc>
                  <a:txBody>
                    <a:bodyPr/>
                    <a:lstStyle/>
                    <a:p>
                      <a:pPr algn="ctr">
                        <a:lnSpc>
                          <a:spcPct val="150000"/>
                        </a:lnSpc>
                        <a:spcAft>
                          <a:spcPts val="1000"/>
                        </a:spcAft>
                      </a:pPr>
                      <a:r>
                        <a:rPr lang="ru-RU" sz="2000">
                          <a:solidFill>
                            <a:srgbClr val="000000"/>
                          </a:solidFill>
                          <a:latin typeface="Times New Roman"/>
                          <a:ea typeface="Times New Roman"/>
                          <a:cs typeface="Times New Roman"/>
                        </a:rPr>
                        <a:t>Стимулирует неэкономные покупки</a:t>
                      </a:r>
                      <a:endParaRPr lang="ru-RU" sz="2000">
                        <a:latin typeface="Calibri"/>
                        <a:ea typeface="Calibri"/>
                        <a:cs typeface="Times New Roman"/>
                      </a:endParaRPr>
                    </a:p>
                  </a:txBody>
                  <a:tcPr marL="68580" marR="68580" marT="0" marB="0"/>
                </a:tc>
              </a:tr>
              <a:tr h="832299">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Стимулирует потребительские расходы</a:t>
                      </a:r>
                      <a:endParaRPr lang="ru-RU" sz="2000" dirty="0">
                        <a:latin typeface="Calibri"/>
                        <a:ea typeface="Calibri"/>
                        <a:cs typeface="Times New Roman"/>
                      </a:endParaRPr>
                    </a:p>
                  </a:txBody>
                  <a:tcPr marL="68580" marR="68580" marT="0" marB="0"/>
                </a:tc>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Рост задолженности </a:t>
                      </a:r>
                      <a:r>
                        <a:rPr lang="ru-RU" sz="2000" dirty="0" smtClean="0">
                          <a:solidFill>
                            <a:srgbClr val="000000"/>
                          </a:solidFill>
                          <a:latin typeface="Times New Roman"/>
                          <a:ea typeface="Times New Roman"/>
                          <a:cs typeface="Times New Roman"/>
                        </a:rPr>
                        <a:t>потребителей</a:t>
                      </a:r>
                      <a:endParaRPr lang="ru-RU" sz="2000" dirty="0">
                        <a:latin typeface="Calibri"/>
                        <a:ea typeface="Calibri"/>
                        <a:cs typeface="Times New Roman"/>
                      </a:endParaRPr>
                    </a:p>
                  </a:txBody>
                  <a:tcPr marL="68580" marR="68580" marT="0" marB="0"/>
                </a:tc>
              </a:tr>
              <a:tr h="1150381">
                <a:tc>
                  <a:txBody>
                    <a:bodyPr/>
                    <a:lstStyle/>
                    <a:p>
                      <a:pPr algn="ctr">
                        <a:lnSpc>
                          <a:spcPct val="150000"/>
                        </a:lnSpc>
                        <a:spcAft>
                          <a:spcPts val="1000"/>
                        </a:spcAft>
                      </a:pPr>
                      <a:r>
                        <a:rPr lang="ru-RU" sz="2000" dirty="0">
                          <a:solidFill>
                            <a:srgbClr val="000000"/>
                          </a:solidFill>
                          <a:latin typeface="Times New Roman"/>
                          <a:ea typeface="Times New Roman"/>
                          <a:cs typeface="Times New Roman"/>
                        </a:rPr>
                        <a:t>Выявляет честность и аккуратность потребителя</a:t>
                      </a:r>
                      <a:endParaRPr lang="ru-RU" sz="2000" dirty="0">
                        <a:latin typeface="Calibri"/>
                        <a:ea typeface="Calibri"/>
                        <a:cs typeface="Times New Roman"/>
                      </a:endParaRPr>
                    </a:p>
                  </a:txBody>
                  <a:tcPr marL="68580" marR="68580" marT="0" marB="0"/>
                </a:tc>
                <a:tc>
                  <a:txBody>
                    <a:bodyPr/>
                    <a:lstStyle/>
                    <a:p>
                      <a:pPr algn="ctr">
                        <a:lnSpc>
                          <a:spcPct val="150000"/>
                        </a:lnSpc>
                        <a:spcAft>
                          <a:spcPts val="1000"/>
                        </a:spcAft>
                      </a:pPr>
                      <a:r>
                        <a:rPr lang="ru-RU" sz="2000" dirty="0" err="1">
                          <a:solidFill>
                            <a:srgbClr val="000000"/>
                          </a:solidFill>
                          <a:latin typeface="Times New Roman"/>
                          <a:ea typeface="Times New Roman"/>
                          <a:cs typeface="Times New Roman"/>
                        </a:rPr>
                        <a:t>Невозврат</a:t>
                      </a:r>
                      <a:r>
                        <a:rPr lang="ru-RU" sz="2000" dirty="0">
                          <a:solidFill>
                            <a:srgbClr val="000000"/>
                          </a:solidFill>
                          <a:latin typeface="Times New Roman"/>
                          <a:ea typeface="Times New Roman"/>
                          <a:cs typeface="Times New Roman"/>
                        </a:rPr>
                        <a:t> задолженностей может спровоцировать цепь банкротств.</a:t>
                      </a:r>
                      <a:endParaRPr lang="ru-RU"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1470025"/>
          </a:xfrm>
        </p:spPr>
        <p:txBody>
          <a:bodyPr>
            <a:normAutofit/>
          </a:bodyPr>
          <a:lstStyle/>
          <a:p>
            <a:pPr algn="ctr"/>
            <a:r>
              <a:rPr lang="ru-RU" sz="3600" b="1" dirty="0">
                <a:solidFill>
                  <a:srgbClr val="FF0000"/>
                </a:solidFill>
                <a:latin typeface="Times New Roman" pitchFamily="18" charset="0"/>
                <a:cs typeface="Times New Roman" pitchFamily="18" charset="0"/>
              </a:rPr>
              <a:t>Основные вопросы</a:t>
            </a:r>
            <a:r>
              <a:rPr lang="ru-RU" sz="3600" b="1" dirty="0" smtClean="0">
                <a:solidFill>
                  <a:srgbClr val="FF0000"/>
                </a:solidFill>
                <a:latin typeface="Times New Roman" pitchFamily="18" charset="0"/>
                <a:cs typeface="Times New Roman" pitchFamily="18" charset="0"/>
              </a:rPr>
              <a:t>:</a:t>
            </a:r>
            <a:endParaRPr lang="ru-RU" sz="36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472" y="1857364"/>
            <a:ext cx="7858180" cy="4357718"/>
          </a:xfrm>
        </p:spPr>
        <p:txBody>
          <a:bodyPr>
            <a:noAutofit/>
          </a:bodyPr>
          <a:lstStyle/>
          <a:p>
            <a:pPr marL="514350" indent="-514350" algn="l"/>
            <a:r>
              <a:rPr lang="ru-RU" sz="3600" b="1" dirty="0" smtClean="0">
                <a:solidFill>
                  <a:srgbClr val="002060"/>
                </a:solidFill>
                <a:latin typeface="Times New Roman" pitchFamily="18" charset="0"/>
                <a:cs typeface="Times New Roman" pitchFamily="18" charset="0"/>
              </a:rPr>
              <a:t>Виды кредитов</a:t>
            </a:r>
          </a:p>
          <a:p>
            <a:pPr marL="514350" indent="-514350" algn="l"/>
            <a:r>
              <a:rPr lang="ru-RU" sz="3600" b="1" dirty="0" smtClean="0">
                <a:solidFill>
                  <a:srgbClr val="002060"/>
                </a:solidFill>
                <a:latin typeface="Times New Roman" pitchFamily="18" charset="0"/>
                <a:cs typeface="Times New Roman" pitchFamily="18" charset="0"/>
              </a:rPr>
              <a:t>Условия кредитования</a:t>
            </a:r>
            <a:endParaRPr lang="ru-RU" sz="3600" b="1" dirty="0">
              <a:solidFill>
                <a:srgbClr val="002060"/>
              </a:solidFill>
              <a:latin typeface="Times New Roman" pitchFamily="18" charset="0"/>
              <a:cs typeface="Times New Roman" pitchFamily="18" charset="0"/>
            </a:endParaRPr>
          </a:p>
          <a:p>
            <a:pPr marL="514350" indent="-514350" algn="l"/>
            <a:r>
              <a:rPr lang="ru-RU" sz="3600" b="1" dirty="0" smtClean="0">
                <a:solidFill>
                  <a:srgbClr val="002060"/>
                </a:solidFill>
                <a:latin typeface="Times New Roman" pitchFamily="18" charset="0"/>
                <a:cs typeface="Times New Roman" pitchFamily="18" charset="0"/>
              </a:rPr>
              <a:t>Полная стоимость кредита</a:t>
            </a:r>
          </a:p>
          <a:p>
            <a:pPr marL="514350" indent="-514350" algn="l"/>
            <a:r>
              <a:rPr lang="ru-RU" sz="3600" b="1" dirty="0" smtClean="0">
                <a:solidFill>
                  <a:srgbClr val="002060"/>
                </a:solidFill>
                <a:latin typeface="Times New Roman" pitchFamily="18" charset="0"/>
                <a:cs typeface="Times New Roman" pitchFamily="18" charset="0"/>
              </a:rPr>
              <a:t/>
            </a:r>
            <a:br>
              <a:rPr lang="ru-RU" sz="3600" b="1" dirty="0" smtClean="0">
                <a:solidFill>
                  <a:srgbClr val="002060"/>
                </a:solidFill>
                <a:latin typeface="Times New Roman" pitchFamily="18" charset="0"/>
                <a:cs typeface="Times New Roman" pitchFamily="18" charset="0"/>
              </a:rPr>
            </a:br>
            <a:endParaRPr lang="ru-RU" sz="3600" b="1" dirty="0">
              <a:solidFill>
                <a:srgbClr val="002060"/>
              </a:solidFill>
              <a:latin typeface="Times New Roman" pitchFamily="18" charset="0"/>
              <a:cs typeface="Times New Roman" pitchFamily="18" charset="0"/>
            </a:endParaRPr>
          </a:p>
        </p:txBody>
      </p:sp>
      <p:pic>
        <p:nvPicPr>
          <p:cNvPr id="1028" name="Picture 4" descr="Банк надежност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901261"/>
            <a:ext cx="3315826" cy="2486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Банк рисун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299" y="4261005"/>
            <a:ext cx="3722051" cy="1954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85728"/>
            <a:ext cx="7772400" cy="1470025"/>
          </a:xfrm>
        </p:spPr>
        <p:txBody>
          <a:bodyPr>
            <a:normAutofit/>
          </a:bodyPr>
          <a:lstStyle/>
          <a:p>
            <a:r>
              <a:rPr lang="ru-RU" sz="2800" b="1" dirty="0" smtClean="0">
                <a:solidFill>
                  <a:srgbClr val="FF0000"/>
                </a:solidFill>
                <a:latin typeface="Times New Roman" pitchFamily="18" charset="0"/>
                <a:cs typeface="Times New Roman" pitchFamily="18" charset="0"/>
              </a:rPr>
              <a:t>Тренировочная работа по теме: «Кредит: зачем он нужен и где его получить».</a:t>
            </a: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1538" y="1500174"/>
            <a:ext cx="7215238" cy="4143404"/>
          </a:xfrm>
        </p:spPr>
        <p:txBody>
          <a:bodyPr>
            <a:normAutofit lnSpcReduction="10000"/>
          </a:bodyPr>
          <a:lstStyle/>
          <a:p>
            <a:pPr marL="457200" indent="-457200" algn="l">
              <a:buAutoNum type="arabicPeriod"/>
            </a:pPr>
            <a:r>
              <a:rPr lang="ru-RU" sz="2800" b="1" dirty="0" smtClean="0">
                <a:solidFill>
                  <a:srgbClr val="002060"/>
                </a:solidFill>
                <a:latin typeface="Times New Roman" pitchFamily="18" charset="0"/>
                <a:cs typeface="Times New Roman" pitchFamily="18" charset="0"/>
              </a:rPr>
              <a:t>Выберете правильный вариант ответа.</a:t>
            </a:r>
          </a:p>
          <a:p>
            <a:pPr marL="457200" indent="-457200">
              <a:buAutoNum type="arabicPeriod"/>
            </a:pPr>
            <a:endParaRPr lang="ru-RU" sz="2400" dirty="0" smtClean="0">
              <a:solidFill>
                <a:schemeClr val="tx1"/>
              </a:solidFill>
              <a:latin typeface="Times New Roman" pitchFamily="18" charset="0"/>
              <a:cs typeface="Times New Roman" pitchFamily="18" charset="0"/>
            </a:endParaRPr>
          </a:p>
          <a:p>
            <a:pPr algn="l"/>
            <a:r>
              <a:rPr lang="ru-RU" sz="2400" i="1" dirty="0" smtClean="0">
                <a:solidFill>
                  <a:schemeClr val="tx1"/>
                </a:solidFill>
                <a:latin typeface="Times New Roman" pitchFamily="18" charset="0"/>
                <a:cs typeface="Times New Roman" pitchFamily="18" charset="0"/>
              </a:rPr>
              <a:t>Николай </a:t>
            </a:r>
            <a:r>
              <a:rPr lang="ru-RU" sz="2400" i="1" dirty="0" smtClean="0">
                <a:solidFill>
                  <a:schemeClr val="tx1"/>
                </a:solidFill>
                <a:latin typeface="Times New Roman" pitchFamily="18" charset="0"/>
                <a:cs typeface="Times New Roman" pitchFamily="18" charset="0"/>
              </a:rPr>
              <a:t>задумался о покупке автомобиля, но у него нет необходимой суммы. Какой вид кредита </a:t>
            </a:r>
            <a:r>
              <a:rPr lang="ru-RU" sz="2400" i="1" dirty="0" smtClean="0">
                <a:solidFill>
                  <a:schemeClr val="tx1"/>
                </a:solidFill>
                <a:latin typeface="Times New Roman" pitchFamily="18" charset="0"/>
                <a:cs typeface="Times New Roman" pitchFamily="18" charset="0"/>
              </a:rPr>
              <a:t>предложат Николаю </a:t>
            </a:r>
            <a:r>
              <a:rPr lang="ru-RU" sz="2400" i="1" dirty="0" smtClean="0">
                <a:solidFill>
                  <a:schemeClr val="tx1"/>
                </a:solidFill>
                <a:latin typeface="Times New Roman" pitchFamily="18" charset="0"/>
                <a:cs typeface="Times New Roman" pitchFamily="18" charset="0"/>
              </a:rPr>
              <a:t>в банке? </a:t>
            </a:r>
            <a:endParaRPr lang="ru-RU" sz="2400" i="1" dirty="0" smtClean="0">
              <a:solidFill>
                <a:schemeClr val="tx1"/>
              </a:solidFill>
              <a:latin typeface="Times New Roman" pitchFamily="18" charset="0"/>
              <a:cs typeface="Times New Roman" pitchFamily="18" charset="0"/>
            </a:endParaRPr>
          </a:p>
          <a:p>
            <a:endParaRPr lang="ru-RU" sz="2400" i="1" dirty="0" smtClean="0">
              <a:solidFill>
                <a:schemeClr val="tx1"/>
              </a:solidFill>
              <a:latin typeface="Times New Roman" pitchFamily="18" charset="0"/>
              <a:cs typeface="Times New Roman" pitchFamily="18" charset="0"/>
            </a:endParaRPr>
          </a:p>
          <a:p>
            <a:endParaRPr lang="ru-RU" sz="2400" i="1" dirty="0">
              <a:solidFill>
                <a:schemeClr val="tx1"/>
              </a:solidFill>
              <a:latin typeface="Times New Roman" pitchFamily="18" charset="0"/>
              <a:cs typeface="Times New Roman" pitchFamily="18" charset="0"/>
            </a:endParaRPr>
          </a:p>
          <a:p>
            <a:pPr algn="ctr"/>
            <a:r>
              <a:rPr lang="ru-RU" sz="2400" dirty="0" smtClean="0">
                <a:solidFill>
                  <a:schemeClr val="tx1"/>
                </a:solidFill>
                <a:latin typeface="Times New Roman" pitchFamily="18" charset="0"/>
                <a:cs typeface="Times New Roman" pitchFamily="18" charset="0"/>
              </a:rPr>
              <a:t>А</a:t>
            </a:r>
            <a:r>
              <a:rPr lang="ru-RU" sz="2400" dirty="0" smtClean="0">
                <a:solidFill>
                  <a:schemeClr val="tx1"/>
                </a:solidFill>
                <a:latin typeface="Times New Roman" pitchFamily="18" charset="0"/>
                <a:cs typeface="Times New Roman" pitchFamily="18" charset="0"/>
              </a:rPr>
              <a:t>. потребительский кредит;    Б. автокредит;</a:t>
            </a:r>
          </a:p>
          <a:p>
            <a:pPr algn="ctr"/>
            <a:r>
              <a:rPr lang="ru-RU" sz="2400" dirty="0" smtClean="0">
                <a:solidFill>
                  <a:schemeClr val="tx1"/>
                </a:solidFill>
                <a:latin typeface="Times New Roman" pitchFamily="18" charset="0"/>
                <a:cs typeface="Times New Roman" pitchFamily="18" charset="0"/>
              </a:rPr>
              <a:t>В. ипотечный кредит;              Г. кредитная карта</a:t>
            </a:r>
          </a:p>
          <a:p>
            <a:pPr algn="ctr"/>
            <a:endParaRPr lang="ru-RU"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7772400" cy="1470025"/>
          </a:xfrm>
        </p:spPr>
        <p:txBody>
          <a:bodyPr/>
          <a:lstStyle/>
          <a:p>
            <a:pPr algn="l"/>
            <a:r>
              <a:rPr lang="ru-RU" sz="2800" b="1" dirty="0" smtClean="0">
                <a:solidFill>
                  <a:srgbClr val="002060"/>
                </a:solidFill>
                <a:latin typeface="Times New Roman" pitchFamily="18" charset="0"/>
                <a:cs typeface="Times New Roman" pitchFamily="18" charset="0"/>
              </a:rPr>
              <a:t>2. Выбери правильный ответ.</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
        <p:nvSpPr>
          <p:cNvPr id="3" name="Подзаголовок 2"/>
          <p:cNvSpPr>
            <a:spLocks noGrp="1"/>
          </p:cNvSpPr>
          <p:nvPr>
            <p:ph type="subTitle" idx="1"/>
          </p:nvPr>
        </p:nvSpPr>
        <p:spPr>
          <a:xfrm>
            <a:off x="539552" y="1196752"/>
            <a:ext cx="8175852" cy="4824536"/>
          </a:xfrm>
        </p:spPr>
        <p:txBody>
          <a:bodyPr>
            <a:normAutofit fontScale="77500" lnSpcReduction="20000"/>
          </a:bodyPr>
          <a:lstStyle/>
          <a:p>
            <a:pPr algn="l"/>
            <a:endParaRPr lang="ru-RU" sz="4000" i="1" dirty="0" smtClean="0">
              <a:solidFill>
                <a:schemeClr val="tx1"/>
              </a:solidFill>
              <a:latin typeface="Times New Roman" pitchFamily="18" charset="0"/>
              <a:cs typeface="Times New Roman" pitchFamily="18" charset="0"/>
            </a:endParaRPr>
          </a:p>
          <a:p>
            <a:pPr algn="l"/>
            <a:r>
              <a:rPr lang="ru-RU" sz="4000" i="1" dirty="0" smtClean="0">
                <a:solidFill>
                  <a:schemeClr val="tx1"/>
                </a:solidFill>
                <a:latin typeface="Times New Roman" pitchFamily="18" charset="0"/>
                <a:cs typeface="Times New Roman" pitchFamily="18" charset="0"/>
              </a:rPr>
              <a:t>Марина </a:t>
            </a:r>
            <a:r>
              <a:rPr lang="ru-RU" sz="4000" i="1" dirty="0">
                <a:solidFill>
                  <a:schemeClr val="tx1"/>
                </a:solidFill>
                <a:latin typeface="Times New Roman" pitchFamily="18" charset="0"/>
                <a:cs typeface="Times New Roman" pitchFamily="18" charset="0"/>
              </a:rPr>
              <a:t>решила купить квартиру, но ей не хватает средств. Какой вид кредитования предложат Марине в банке</a:t>
            </a:r>
            <a:r>
              <a:rPr lang="ru-RU" sz="4000" i="1" dirty="0" smtClean="0">
                <a:solidFill>
                  <a:schemeClr val="tx1"/>
                </a:solidFill>
                <a:latin typeface="Times New Roman" pitchFamily="18" charset="0"/>
                <a:cs typeface="Times New Roman" pitchFamily="18" charset="0"/>
              </a:rPr>
              <a:t>?</a:t>
            </a:r>
          </a:p>
          <a:p>
            <a:pPr algn="l"/>
            <a:endParaRPr lang="ru-RU" sz="4000" i="1" dirty="0" smtClean="0">
              <a:solidFill>
                <a:schemeClr val="tx1"/>
              </a:solidFill>
              <a:latin typeface="Times New Roman" pitchFamily="18" charset="0"/>
              <a:cs typeface="Times New Roman" pitchFamily="18" charset="0"/>
            </a:endParaRPr>
          </a:p>
          <a:p>
            <a:pPr algn="l"/>
            <a:endParaRPr lang="ru-RU" sz="2800" dirty="0">
              <a:solidFill>
                <a:schemeClr val="tx1"/>
              </a:solidFill>
              <a:latin typeface="Times New Roman" pitchFamily="18" charset="0"/>
              <a:cs typeface="Times New Roman" pitchFamily="18" charset="0"/>
            </a:endParaRPr>
          </a:p>
          <a:p>
            <a:pPr algn="ctr"/>
            <a:r>
              <a:rPr lang="ru-RU" sz="3600" dirty="0">
                <a:solidFill>
                  <a:schemeClr val="tx1"/>
                </a:solidFill>
                <a:latin typeface="Times New Roman" pitchFamily="18" charset="0"/>
                <a:cs typeface="Times New Roman" pitchFamily="18" charset="0"/>
              </a:rPr>
              <a:t>А. овердрафт;      Б. ипотечный кредит;</a:t>
            </a:r>
          </a:p>
          <a:p>
            <a:pPr algn="ctr"/>
            <a:r>
              <a:rPr lang="ru-RU" sz="3600" dirty="0">
                <a:solidFill>
                  <a:schemeClr val="tx1"/>
                </a:solidFill>
                <a:latin typeface="Times New Roman" pitchFamily="18" charset="0"/>
                <a:cs typeface="Times New Roman" pitchFamily="18" charset="0"/>
              </a:rPr>
              <a:t>В. кредитная карта;   Г. Потребительский кредит</a:t>
            </a:r>
            <a:r>
              <a:rPr lang="ru-RU" sz="3600" dirty="0" smtClean="0">
                <a:solidFill>
                  <a:schemeClr val="tx1"/>
                </a:solidFill>
                <a:latin typeface="Times New Roman" pitchFamily="18" charset="0"/>
                <a:cs typeface="Times New Roman" pitchFamily="18" charset="0"/>
              </a:rPr>
              <a:t>.</a:t>
            </a:r>
          </a:p>
          <a:p>
            <a:endParaRPr lang="ru-RU" sz="3600" dirty="0" smtClean="0">
              <a:solidFill>
                <a:schemeClr val="tx1"/>
              </a:solidFill>
              <a:latin typeface="Times New Roman" pitchFamily="18" charset="0"/>
              <a:cs typeface="Times New Roman" pitchFamily="18" charset="0"/>
            </a:endParaRPr>
          </a:p>
          <a:p>
            <a:r>
              <a:rPr lang="ru-RU" sz="3600" dirty="0" smtClean="0">
                <a:solidFill>
                  <a:schemeClr val="tx1"/>
                </a:solidFill>
                <a:latin typeface="Times New Roman" pitchFamily="18" charset="0"/>
                <a:cs typeface="Times New Roman" pitchFamily="18" charset="0"/>
              </a:rPr>
              <a:t> </a:t>
            </a:r>
            <a:endParaRPr lang="ru-RU" sz="3600" dirty="0" smtClean="0">
              <a:solidFill>
                <a:schemeClr val="tx1"/>
              </a:solidFill>
              <a:latin typeface="Times New Roman" pitchFamily="18" charset="0"/>
              <a:cs typeface="Times New Roman" pitchFamily="18" charset="0"/>
            </a:endParaRPr>
          </a:p>
          <a:p>
            <a:endParaRPr lang="ru-RU" sz="3600" dirty="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2"/>
            <a:ext cx="7772400" cy="1000132"/>
          </a:xfrm>
        </p:spPr>
        <p:txBody>
          <a:bodyPr>
            <a:normAutofit/>
          </a:bodyPr>
          <a:lstStyle/>
          <a:p>
            <a:pPr algn="l"/>
            <a:r>
              <a:rPr lang="ru-RU" sz="2800" b="1" dirty="0" smtClean="0">
                <a:solidFill>
                  <a:srgbClr val="002060"/>
                </a:solidFill>
                <a:latin typeface="Times New Roman" pitchFamily="18" charset="0"/>
                <a:cs typeface="Times New Roman" pitchFamily="18" charset="0"/>
              </a:rPr>
              <a:t>3.</a:t>
            </a:r>
            <a:r>
              <a:rPr lang="ru-RU" sz="2800" b="1" dirty="0" smtClean="0">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Заполни </a:t>
            </a:r>
            <a:r>
              <a:rPr lang="ru-RU" sz="2800" b="1" dirty="0">
                <a:solidFill>
                  <a:srgbClr val="002060"/>
                </a:solidFill>
                <a:latin typeface="Times New Roman" pitchFamily="18" charset="0"/>
                <a:cs typeface="Times New Roman" pitchFamily="18" charset="0"/>
              </a:rPr>
              <a:t>пропуски.</a:t>
            </a:r>
            <a:r>
              <a:rPr lang="ru-RU" sz="2800" dirty="0">
                <a:solidFill>
                  <a:srgbClr val="002060"/>
                </a:solidFill>
                <a:latin typeface="Times New Roman" pitchFamily="18" charset="0"/>
                <a:cs typeface="Times New Roman" pitchFamily="18" charset="0"/>
              </a:rPr>
              <a:t/>
            </a:r>
            <a:br>
              <a:rPr lang="ru-RU" sz="2800" dirty="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57224" y="1714488"/>
            <a:ext cx="7429552" cy="3802744"/>
          </a:xfrm>
        </p:spPr>
        <p:txBody>
          <a:bodyPr/>
          <a:lstStyle/>
          <a:p>
            <a:pPr algn="l"/>
            <a:r>
              <a:rPr lang="ru-RU" sz="4400" i="1" dirty="0">
                <a:solidFill>
                  <a:schemeClr val="tx1"/>
                </a:solidFill>
                <a:latin typeface="Times New Roman" pitchFamily="18" charset="0"/>
                <a:cs typeface="Times New Roman" pitchFamily="18" charset="0"/>
              </a:rPr>
              <a:t>Кредиты можно разделить на банковские и...</a:t>
            </a:r>
            <a:endParaRPr lang="ru-RU" sz="4400" dirty="0">
              <a:solidFill>
                <a:schemeClr val="tx1"/>
              </a:solidFill>
              <a:latin typeface="Times New Roman" pitchFamily="18" charset="0"/>
              <a:cs typeface="Times New Roman" pitchFamily="18" charset="0"/>
            </a:endParaRPr>
          </a:p>
          <a:p>
            <a:endParaRPr lang="ru-RU" sz="2800" dirty="0" smtClean="0">
              <a:solidFill>
                <a:schemeClr val="tx1"/>
              </a:solidFill>
              <a:latin typeface="Times New Roman" pitchFamily="18" charset="0"/>
              <a:cs typeface="Times New Roman" pitchFamily="18" charset="0"/>
            </a:endParaRPr>
          </a:p>
          <a:p>
            <a:endParaRPr lang="ru-RU" sz="2800" dirty="0">
              <a:solidFill>
                <a:schemeClr val="tx1"/>
              </a:solidFill>
              <a:latin typeface="Times New Roman" pitchFamily="18" charset="0"/>
              <a:cs typeface="Times New Roman" pitchFamily="18" charset="0"/>
            </a:endParaRPr>
          </a:p>
          <a:p>
            <a:endParaRPr lang="ru-RU" sz="2800" dirty="0" smtClean="0">
              <a:solidFill>
                <a:schemeClr val="tx1"/>
              </a:solidFill>
              <a:latin typeface="Times New Roman" pitchFamily="18" charset="0"/>
              <a:cs typeface="Times New Roman" pitchFamily="18" charset="0"/>
            </a:endParaRPr>
          </a:p>
          <a:p>
            <a:r>
              <a:rPr lang="ru-RU" sz="2800" dirty="0" smtClean="0">
                <a:solidFill>
                  <a:schemeClr val="tx1"/>
                </a:solidFill>
                <a:latin typeface="Times New Roman" pitchFamily="18" charset="0"/>
                <a:cs typeface="Times New Roman" pitchFamily="18" charset="0"/>
              </a:rPr>
              <a:t>           А</a:t>
            </a:r>
            <a:r>
              <a:rPr lang="ru-RU" sz="2800" dirty="0">
                <a:solidFill>
                  <a:schemeClr val="tx1"/>
                </a:solidFill>
                <a:latin typeface="Times New Roman" pitchFamily="18" charset="0"/>
                <a:cs typeface="Times New Roman" pitchFamily="18" charset="0"/>
              </a:rPr>
              <a:t>. коммерческие;    Б. частные</a:t>
            </a:r>
            <a:r>
              <a:rPr lang="ru-RU" sz="2800" b="1" dirty="0" smtClean="0">
                <a:solidFill>
                  <a:schemeClr val="tx1"/>
                </a:solidFill>
                <a:latin typeface="Times New Roman" pitchFamily="18" charset="0"/>
                <a:cs typeface="Times New Roman" pitchFamily="18" charset="0"/>
              </a:rPr>
              <a:t>.</a:t>
            </a:r>
          </a:p>
          <a:p>
            <a:endParaRPr lang="ru-RU" sz="2800" b="1" dirty="0">
              <a:solidFill>
                <a:schemeClr val="tx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642918"/>
            <a:ext cx="7772400" cy="928694"/>
          </a:xfrm>
        </p:spPr>
        <p:txBody>
          <a:bodyPr>
            <a:noAutofit/>
          </a:bodyPr>
          <a:lstStyle/>
          <a:p>
            <a:pPr algn="l"/>
            <a:r>
              <a:rPr lang="ru-RU" sz="2800" b="1" dirty="0" smtClean="0">
                <a:solidFill>
                  <a:srgbClr val="002060"/>
                </a:solidFill>
                <a:latin typeface="Times New Roman" pitchFamily="18" charset="0"/>
                <a:cs typeface="Times New Roman" pitchFamily="18" charset="0"/>
              </a:rPr>
              <a:t>4.Верно ли следующее утверждение</a:t>
            </a:r>
            <a:r>
              <a:rPr lang="ru-RU" sz="2800" b="1" dirty="0">
                <a:solidFill>
                  <a:srgbClr val="002060"/>
                </a:solidFill>
                <a:latin typeface="Times New Roman" pitchFamily="18" charset="0"/>
                <a:cs typeface="Times New Roman" pitchFamily="18" charset="0"/>
              </a:rPr>
              <a:t>?</a:t>
            </a:r>
            <a:r>
              <a:rPr lang="ru-RU" sz="2800" dirty="0">
                <a:solidFill>
                  <a:srgbClr val="002060"/>
                </a:solidFill>
                <a:latin typeface="Times New Roman" pitchFamily="18" charset="0"/>
                <a:cs typeface="Times New Roman" pitchFamily="18" charset="0"/>
              </a:rPr>
              <a:t/>
            </a:r>
            <a:br>
              <a:rPr lang="ru-RU" sz="2800" dirty="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1544436"/>
            <a:ext cx="8188010" cy="3800464"/>
          </a:xfrm>
        </p:spPr>
        <p:txBody>
          <a:bodyPr>
            <a:normAutofit/>
          </a:bodyPr>
          <a:lstStyle/>
          <a:p>
            <a:pPr algn="l"/>
            <a:r>
              <a:rPr lang="ru-RU" sz="4000" i="1" dirty="0">
                <a:solidFill>
                  <a:schemeClr val="tx1"/>
                </a:solidFill>
                <a:latin typeface="Times New Roman" pitchFamily="18" charset="0"/>
                <a:cs typeface="Times New Roman" pitchFamily="18" charset="0"/>
              </a:rPr>
              <a:t>Законодательно запрещено обеспечение кредита залогом, поручителем и иным способом</a:t>
            </a:r>
            <a:r>
              <a:rPr lang="ru-RU" sz="4000" i="1" dirty="0" smtClean="0">
                <a:solidFill>
                  <a:schemeClr val="tx1"/>
                </a:solidFill>
                <a:latin typeface="Times New Roman" pitchFamily="18" charset="0"/>
                <a:cs typeface="Times New Roman" pitchFamily="18" charset="0"/>
              </a:rPr>
              <a:t>.</a:t>
            </a:r>
          </a:p>
          <a:p>
            <a:pPr algn="l"/>
            <a:endParaRPr lang="ru-RU" sz="4000" i="1" dirty="0">
              <a:solidFill>
                <a:schemeClr val="tx1"/>
              </a:solidFill>
              <a:latin typeface="Times New Roman" pitchFamily="18" charset="0"/>
              <a:cs typeface="Times New Roman" pitchFamily="18" charset="0"/>
            </a:endParaRPr>
          </a:p>
          <a:p>
            <a:pPr algn="ctr"/>
            <a:r>
              <a:rPr lang="ru-RU" sz="2800" dirty="0">
                <a:solidFill>
                  <a:schemeClr val="tx1"/>
                </a:solidFill>
                <a:latin typeface="Times New Roman" pitchFamily="18" charset="0"/>
                <a:cs typeface="Times New Roman" pitchFamily="18" charset="0"/>
              </a:rPr>
              <a:t>А. нет;      Б. да</a:t>
            </a:r>
          </a:p>
          <a:p>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000132"/>
          </a:xfrm>
        </p:spPr>
        <p:txBody>
          <a:bodyPr>
            <a:normAutofit fontScale="90000"/>
          </a:bodyPr>
          <a:lstStyle/>
          <a:p>
            <a:pPr algn="l"/>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ru-RU" sz="3100" b="1" dirty="0" smtClean="0">
                <a:solidFill>
                  <a:srgbClr val="002060"/>
                </a:solidFill>
                <a:latin typeface="Times New Roman" pitchFamily="18" charset="0"/>
                <a:cs typeface="Times New Roman" pitchFamily="18" charset="0"/>
              </a:rPr>
              <a:t>5. </a:t>
            </a:r>
            <a:r>
              <a:rPr lang="ru-RU" sz="3100" dirty="0">
                <a:solidFill>
                  <a:srgbClr val="002060"/>
                </a:solidFill>
                <a:effectLst/>
                <a:latin typeface="Times New Roman"/>
                <a:ea typeface="Times New Roman"/>
                <a:cs typeface="Times New Roman"/>
              </a:rPr>
              <a:t>Заполни пропуски</a:t>
            </a:r>
            <a:endParaRPr lang="ru-RU" sz="3100" dirty="0">
              <a:solidFill>
                <a:srgbClr val="002060"/>
              </a:solidFill>
            </a:endParaRPr>
          </a:p>
        </p:txBody>
      </p:sp>
      <p:sp>
        <p:nvSpPr>
          <p:cNvPr id="3" name="Подзаголовок 2"/>
          <p:cNvSpPr>
            <a:spLocks noGrp="1"/>
          </p:cNvSpPr>
          <p:nvPr>
            <p:ph type="subTitle" idx="1"/>
          </p:nvPr>
        </p:nvSpPr>
        <p:spPr>
          <a:xfrm>
            <a:off x="683568" y="1124744"/>
            <a:ext cx="7848872" cy="4896544"/>
          </a:xfrm>
        </p:spPr>
        <p:txBody>
          <a:bodyPr>
            <a:normAutofit/>
          </a:bodyPr>
          <a:lstStyle/>
          <a:p>
            <a:pPr algn="l"/>
            <a:endParaRPr lang="ru-RU" sz="2800" i="1" dirty="0" smtClean="0">
              <a:solidFill>
                <a:schemeClr val="tx1"/>
              </a:solidFill>
              <a:latin typeface="Times New Roman" pitchFamily="18" charset="0"/>
              <a:cs typeface="Times New Roman" pitchFamily="18" charset="0"/>
            </a:endParaRPr>
          </a:p>
          <a:p>
            <a:pPr algn="l">
              <a:lnSpc>
                <a:spcPct val="150000"/>
              </a:lnSpc>
              <a:spcAft>
                <a:spcPts val="0"/>
              </a:spcAft>
            </a:pPr>
            <a:r>
              <a:rPr lang="ru-RU" sz="3600" i="1" dirty="0" smtClean="0">
                <a:solidFill>
                  <a:srgbClr val="000000"/>
                </a:solidFill>
                <a:latin typeface="Times New Roman"/>
                <a:ea typeface="Times New Roman"/>
                <a:cs typeface="Times New Roman"/>
              </a:rPr>
              <a:t>Средства</a:t>
            </a:r>
            <a:r>
              <a:rPr lang="ru-RU" sz="3600" i="1" dirty="0">
                <a:solidFill>
                  <a:srgbClr val="000000"/>
                </a:solidFill>
                <a:latin typeface="Times New Roman"/>
                <a:ea typeface="Times New Roman"/>
                <a:cs typeface="Times New Roman"/>
              </a:rPr>
              <a:t>, списываемые с расчётного счёта клиента при недостаточности у него собственных средств для проведения операции, — это...</a:t>
            </a:r>
            <a:endParaRPr lang="ru-RU" sz="3600" dirty="0">
              <a:latin typeface="Calibri"/>
              <a:ea typeface="Calibri"/>
              <a:cs typeface="Times New Roman"/>
            </a:endParaRPr>
          </a:p>
          <a:p>
            <a:pPr algn="ctr">
              <a:lnSpc>
                <a:spcPct val="150000"/>
              </a:lnSpc>
              <a:spcAft>
                <a:spcPts val="0"/>
              </a:spcAft>
            </a:pPr>
            <a:r>
              <a:rPr lang="ru-RU" sz="2800" dirty="0">
                <a:solidFill>
                  <a:srgbClr val="000000"/>
                </a:solidFill>
                <a:latin typeface="Times New Roman"/>
                <a:ea typeface="Times New Roman"/>
                <a:cs typeface="Times New Roman"/>
              </a:rPr>
              <a:t>А. овердрафт;      Б. ипотека</a:t>
            </a:r>
            <a:r>
              <a:rPr lang="ru-RU" sz="2800" dirty="0" smtClean="0">
                <a:solidFill>
                  <a:srgbClr val="000000"/>
                </a:solidFill>
                <a:latin typeface="Times New Roman"/>
                <a:ea typeface="Times New Roman"/>
                <a:cs typeface="Times New Roman"/>
              </a:rPr>
              <a:t>.</a:t>
            </a:r>
          </a:p>
          <a:p>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87424"/>
            <a:ext cx="7772400" cy="1470025"/>
          </a:xfrm>
        </p:spPr>
        <p:txBody>
          <a:bodyPr>
            <a:normAutofit/>
          </a:bodyPr>
          <a:lstStyle/>
          <a:p>
            <a:pPr algn="l"/>
            <a:r>
              <a:rPr lang="ru-RU" sz="2800" dirty="0" smtClean="0">
                <a:solidFill>
                  <a:srgbClr val="002060"/>
                </a:solidFill>
                <a:latin typeface="Times New Roman" pitchFamily="18" charset="0"/>
                <a:cs typeface="Times New Roman" pitchFamily="18" charset="0"/>
              </a:rPr>
              <a:t>6. Верно ли утверждение?</a:t>
            </a:r>
            <a:endParaRPr lang="ru-RU" sz="2800"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60" y="1196752"/>
            <a:ext cx="7848872" cy="4680520"/>
          </a:xfrm>
        </p:spPr>
        <p:txBody>
          <a:bodyPr>
            <a:normAutofit/>
          </a:bodyPr>
          <a:lstStyle/>
          <a:p>
            <a:pPr algn="l">
              <a:lnSpc>
                <a:spcPct val="150000"/>
              </a:lnSpc>
              <a:spcAft>
                <a:spcPts val="0"/>
              </a:spcAft>
            </a:pPr>
            <a:r>
              <a:rPr lang="ru-RU" sz="3200" i="1" dirty="0" smtClean="0">
                <a:solidFill>
                  <a:srgbClr val="000000"/>
                </a:solidFill>
                <a:latin typeface="Times New Roman"/>
                <a:ea typeface="Times New Roman"/>
                <a:cs typeface="Times New Roman"/>
              </a:rPr>
              <a:t>На </a:t>
            </a:r>
            <a:r>
              <a:rPr lang="ru-RU" sz="3200" i="1" dirty="0">
                <a:solidFill>
                  <a:srgbClr val="000000"/>
                </a:solidFill>
                <a:latin typeface="Times New Roman"/>
                <a:ea typeface="Times New Roman"/>
                <a:cs typeface="Times New Roman"/>
              </a:rPr>
              <a:t>кредитном рынке существует ограниченное количество различных кредитов, которые </a:t>
            </a:r>
            <a:r>
              <a:rPr lang="ru-RU" sz="3200" i="1" dirty="0" smtClean="0">
                <a:solidFill>
                  <a:srgbClr val="000000"/>
                </a:solidFill>
                <a:latin typeface="Times New Roman"/>
                <a:ea typeface="Times New Roman"/>
                <a:cs typeface="Times New Roman"/>
              </a:rPr>
              <a:t>предоставляются </a:t>
            </a:r>
            <a:r>
              <a:rPr lang="ru-RU" sz="3200" i="1" dirty="0">
                <a:solidFill>
                  <a:srgbClr val="000000"/>
                </a:solidFill>
                <a:latin typeface="Times New Roman"/>
                <a:ea typeface="Times New Roman"/>
                <a:cs typeface="Times New Roman"/>
              </a:rPr>
              <a:t>на одинаковых условиях, оговариваемых в кредитном соглашении.</a:t>
            </a:r>
            <a:endParaRPr lang="ru-RU" sz="3200" dirty="0">
              <a:latin typeface="Calibri"/>
              <a:ea typeface="Calibri"/>
              <a:cs typeface="Times New Roman"/>
            </a:endParaRPr>
          </a:p>
          <a:p>
            <a:pPr algn="ctr">
              <a:lnSpc>
                <a:spcPct val="150000"/>
              </a:lnSpc>
              <a:spcAft>
                <a:spcPts val="0"/>
              </a:spcAft>
            </a:pPr>
            <a:r>
              <a:rPr lang="ru-RU" sz="2800" dirty="0">
                <a:solidFill>
                  <a:srgbClr val="000000"/>
                </a:solidFill>
                <a:latin typeface="Times New Roman"/>
                <a:ea typeface="Times New Roman"/>
                <a:cs typeface="Times New Roman"/>
              </a:rPr>
              <a:t>А. нет</a:t>
            </a:r>
            <a:r>
              <a:rPr lang="ru-RU" sz="2800" b="1" dirty="0">
                <a:solidFill>
                  <a:srgbClr val="000000"/>
                </a:solidFill>
                <a:latin typeface="Times New Roman"/>
                <a:ea typeface="Times New Roman"/>
                <a:cs typeface="Times New Roman"/>
              </a:rPr>
              <a:t>;</a:t>
            </a:r>
            <a:r>
              <a:rPr lang="ru-RU" sz="2800" dirty="0">
                <a:solidFill>
                  <a:srgbClr val="000000"/>
                </a:solidFill>
                <a:latin typeface="Times New Roman"/>
                <a:ea typeface="Times New Roman"/>
                <a:cs typeface="Times New Roman"/>
              </a:rPr>
              <a:t>      Б. </a:t>
            </a:r>
            <a:r>
              <a:rPr lang="ru-RU" sz="2800" dirty="0" smtClean="0">
                <a:solidFill>
                  <a:srgbClr val="000000"/>
                </a:solidFill>
                <a:latin typeface="Times New Roman"/>
                <a:ea typeface="Times New Roman"/>
                <a:cs typeface="Times New Roman"/>
              </a:rPr>
              <a:t>да</a:t>
            </a:r>
            <a:endParaRPr lang="ru-RU" sz="2800" dirty="0" smtClean="0">
              <a:solidFill>
                <a:srgbClr val="000000"/>
              </a:solidFill>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5040560"/>
          </a:xfrm>
        </p:spPr>
        <p:txBody>
          <a:bodyPr>
            <a:normAutofit/>
          </a:bodyPr>
          <a:lstStyle/>
          <a:p>
            <a:pPr algn="l"/>
            <a:r>
              <a:rPr lang="ru-RU" sz="3100" dirty="0">
                <a:solidFill>
                  <a:srgbClr val="002060"/>
                </a:solidFill>
                <a:latin typeface="Times New Roman" pitchFamily="18" charset="0"/>
                <a:cs typeface="Times New Roman" pitchFamily="18" charset="0"/>
              </a:rPr>
              <a:t>7.Верно ли следующее утверждение</a:t>
            </a:r>
            <a:r>
              <a:rPr lang="ru-RU" sz="3100" dirty="0" smtClean="0">
                <a:solidFill>
                  <a:srgbClr val="002060"/>
                </a:solidFill>
                <a:latin typeface="Times New Roman" pitchFamily="18" charset="0"/>
                <a:cs typeface="Times New Roman" pitchFamily="18" charset="0"/>
              </a:rPr>
              <a:t>?</a:t>
            </a:r>
            <a:br>
              <a:rPr lang="ru-RU" sz="31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3600" b="0" i="1" dirty="0">
                <a:solidFill>
                  <a:prstClr val="black"/>
                </a:solidFill>
                <a:latin typeface="Times New Roman" pitchFamily="18" charset="0"/>
                <a:cs typeface="Times New Roman" pitchFamily="18" charset="0"/>
              </a:rPr>
              <a:t>Кредит является неотъемлемым элементом товарно-денежных отношений.</a:t>
            </a:r>
            <a:r>
              <a:rPr lang="ru-RU" sz="3600" b="0" dirty="0">
                <a:solidFill>
                  <a:prstClr val="black"/>
                </a:solidFill>
                <a:latin typeface="Times New Roman" pitchFamily="18" charset="0"/>
                <a:cs typeface="Times New Roman" pitchFamily="18" charset="0"/>
              </a:rPr>
              <a:t/>
            </a:r>
            <a:br>
              <a:rPr lang="ru-RU" sz="3600" b="0" dirty="0">
                <a:solidFill>
                  <a:prstClr val="black"/>
                </a:solidFill>
                <a:latin typeface="Times New Roman" pitchFamily="18" charset="0"/>
                <a:cs typeface="Times New Roman" pitchFamily="18" charset="0"/>
              </a:rPr>
            </a:br>
            <a:r>
              <a:rPr lang="ru-RU" sz="3100" b="0" dirty="0">
                <a:solidFill>
                  <a:prstClr val="black"/>
                </a:solidFill>
                <a:latin typeface="Times New Roman" pitchFamily="18" charset="0"/>
                <a:cs typeface="Times New Roman" pitchFamily="18" charset="0"/>
              </a:rPr>
              <a:t> </a:t>
            </a:r>
            <a:br>
              <a:rPr lang="ru-RU" sz="3100" b="0" dirty="0">
                <a:solidFill>
                  <a:prstClr val="black"/>
                </a:solidFill>
                <a:latin typeface="Times New Roman" pitchFamily="18" charset="0"/>
                <a:cs typeface="Times New Roman" pitchFamily="18" charset="0"/>
              </a:rPr>
            </a:br>
            <a:r>
              <a:rPr lang="ru-RU" sz="3100" b="0" dirty="0" smtClean="0">
                <a:solidFill>
                  <a:prstClr val="black"/>
                </a:solidFill>
                <a:latin typeface="Times New Roman" pitchFamily="18" charset="0"/>
                <a:cs typeface="Times New Roman" pitchFamily="18" charset="0"/>
              </a:rPr>
              <a:t>                    А</a:t>
            </a:r>
            <a:r>
              <a:rPr lang="ru-RU" sz="3100" b="0" dirty="0">
                <a:solidFill>
                  <a:prstClr val="black"/>
                </a:solidFill>
                <a:latin typeface="Times New Roman" pitchFamily="18" charset="0"/>
                <a:cs typeface="Times New Roman" pitchFamily="18" charset="0"/>
              </a:rPr>
              <a:t>. да;    Б. нет.</a:t>
            </a:r>
            <a:r>
              <a:rPr lang="ru-RU" sz="3100" b="0" dirty="0">
                <a:solidFill>
                  <a:srgbClr val="F07F09">
                    <a:tint val="88000"/>
                    <a:satMod val="150000"/>
                  </a:srgbClr>
                </a:solidFill>
              </a:rPr>
              <a:t/>
            </a:r>
            <a:br>
              <a:rPr lang="ru-RU" sz="3100" b="0" dirty="0">
                <a:solidFill>
                  <a:srgbClr val="F07F09">
                    <a:tint val="88000"/>
                    <a:satMod val="150000"/>
                  </a:srgbClr>
                </a:solidFill>
              </a:rPr>
            </a:br>
            <a:r>
              <a:rPr lang="ru-RU" sz="2200" dirty="0">
                <a:solidFill>
                  <a:srgbClr val="002060"/>
                </a:solidFill>
              </a:rPr>
              <a:t/>
            </a:r>
            <a:br>
              <a:rPr lang="ru-RU" sz="2200" dirty="0">
                <a:solidFill>
                  <a:srgbClr val="002060"/>
                </a:solidFill>
              </a:rPr>
            </a:br>
            <a:endParaRPr lang="ru-RU" dirty="0"/>
          </a:p>
        </p:txBody>
      </p:sp>
      <p:sp>
        <p:nvSpPr>
          <p:cNvPr id="3" name="Подзаголовок 2"/>
          <p:cNvSpPr>
            <a:spLocks noGrp="1"/>
          </p:cNvSpPr>
          <p:nvPr>
            <p:ph type="subTitle" idx="1"/>
          </p:nvPr>
        </p:nvSpPr>
        <p:spPr>
          <a:xfrm>
            <a:off x="827584" y="3824504"/>
            <a:ext cx="7772400" cy="3024336"/>
          </a:xfrm>
        </p:spPr>
        <p:txBody>
          <a:bodyPr>
            <a:normAutofit/>
          </a:bodyPr>
          <a:lstStyle/>
          <a:p>
            <a:pPr algn="l"/>
            <a:r>
              <a:rPr lang="ru-RU" sz="2200" b="1" dirty="0">
                <a:solidFill>
                  <a:srgbClr val="F07F09">
                    <a:tint val="88000"/>
                    <a:satMod val="150000"/>
                  </a:srgbClr>
                </a:solidFill>
                <a:effectLst>
                  <a:outerShdw blurRad="53975" dist="22860" dir="5400000" algn="tl" rotWithShape="0">
                    <a:srgbClr val="000000">
                      <a:alpha val="55000"/>
                    </a:srgbClr>
                  </a:outerShdw>
                </a:effectLst>
                <a:ea typeface="+mj-ea"/>
                <a:cs typeface="+mj-cs"/>
              </a:rPr>
              <a:t/>
            </a:r>
            <a:br>
              <a:rPr lang="ru-RU" sz="2200" b="1" dirty="0">
                <a:solidFill>
                  <a:srgbClr val="F07F09">
                    <a:tint val="88000"/>
                    <a:satMod val="150000"/>
                  </a:srgbClr>
                </a:solidFill>
                <a:effectLst>
                  <a:outerShdw blurRad="53975" dist="22860" dir="5400000" algn="tl" rotWithShape="0">
                    <a:srgbClr val="000000">
                      <a:alpha val="55000"/>
                    </a:srgbClr>
                  </a:outerShdw>
                </a:effectLst>
                <a:ea typeface="+mj-ea"/>
                <a:cs typeface="+mj-cs"/>
              </a:rPr>
            </a:br>
            <a:endParaRPr lang="ru-RU" dirty="0"/>
          </a:p>
        </p:txBody>
      </p:sp>
    </p:spTree>
    <p:extLst>
      <p:ext uri="{BB962C8B-B14F-4D97-AF65-F5344CB8AC3E}">
        <p14:creationId xmlns:p14="http://schemas.microsoft.com/office/powerpoint/2010/main" val="3328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5882952"/>
          </a:xfrm>
        </p:spPr>
        <p:txBody>
          <a:bodyPr>
            <a:normAutofit fontScale="90000"/>
          </a:bodyPr>
          <a:lstStyle/>
          <a:p>
            <a:pPr algn="l"/>
            <a:r>
              <a:rPr lang="ru-RU" sz="2800" dirty="0">
                <a:solidFill>
                  <a:srgbClr val="002060"/>
                </a:solidFill>
                <a:latin typeface="Times New Roman" pitchFamily="18" charset="0"/>
                <a:cs typeface="Times New Roman" pitchFamily="18" charset="0"/>
              </a:rPr>
              <a:t>8.Выбери правильный ответ.</a:t>
            </a:r>
            <a:br>
              <a:rPr lang="ru-RU" sz="2800" dirty="0">
                <a:solidFill>
                  <a:srgbClr val="002060"/>
                </a:solidFill>
                <a:latin typeface="Times New Roman" pitchFamily="18" charset="0"/>
                <a:cs typeface="Times New Roman" pitchFamily="18" charset="0"/>
              </a:rPr>
            </a:br>
            <a:r>
              <a:rPr lang="ru-RU" sz="2800" i="1" dirty="0">
                <a:solidFill>
                  <a:srgbClr val="002060"/>
                </a:solidFill>
                <a:latin typeface="Times New Roman" pitchFamily="18" charset="0"/>
                <a:cs typeface="Times New Roman" pitchFamily="18" charset="0"/>
              </a:rPr>
              <a:t>(Возможно несколько вариантов.)</a:t>
            </a:r>
            <a:r>
              <a:rPr lang="ru-RU" sz="2200" dirty="0">
                <a:solidFill>
                  <a:srgbClr val="F07F09">
                    <a:tint val="88000"/>
                    <a:satMod val="150000"/>
                  </a:srgbClr>
                </a:solidFill>
              </a:rPr>
              <a:t/>
            </a:r>
            <a:br>
              <a:rPr lang="ru-RU" sz="2200" dirty="0">
                <a:solidFill>
                  <a:srgbClr val="F07F09">
                    <a:tint val="88000"/>
                    <a:satMod val="150000"/>
                  </a:srgbClr>
                </a:solidFill>
              </a:rPr>
            </a:br>
            <a:r>
              <a:rPr lang="ru-RU" sz="2200" i="1" dirty="0">
                <a:solidFill>
                  <a:srgbClr val="F07F09">
                    <a:tint val="88000"/>
                    <a:satMod val="150000"/>
                  </a:srgbClr>
                </a:solidFill>
              </a:rPr>
              <a:t> </a:t>
            </a:r>
            <a:r>
              <a:rPr lang="ru-RU" sz="2200" dirty="0">
                <a:solidFill>
                  <a:srgbClr val="F07F09">
                    <a:tint val="88000"/>
                    <a:satMod val="150000"/>
                  </a:srgbClr>
                </a:solidFill>
              </a:rPr>
              <a:t/>
            </a:r>
            <a:br>
              <a:rPr lang="ru-RU" sz="2200" dirty="0">
                <a:solidFill>
                  <a:srgbClr val="F07F09">
                    <a:tint val="88000"/>
                    <a:satMod val="150000"/>
                  </a:srgbClr>
                </a:solidFill>
              </a:rPr>
            </a:br>
            <a:r>
              <a:rPr lang="ru-RU" sz="3100" b="0" i="1" dirty="0">
                <a:solidFill>
                  <a:prstClr val="black"/>
                </a:solidFill>
                <a:latin typeface="Times New Roman" pitchFamily="18" charset="0"/>
                <a:cs typeface="Times New Roman" pitchFamily="18" charset="0"/>
              </a:rPr>
              <a:t>В расчёт полной стоимости кредита включают:</a:t>
            </a:r>
            <a:r>
              <a:rPr lang="ru-RU" sz="3100" b="0" dirty="0">
                <a:solidFill>
                  <a:prstClr val="black"/>
                </a:solidFill>
                <a:latin typeface="Times New Roman" pitchFamily="18" charset="0"/>
                <a:cs typeface="Times New Roman" pitchFamily="18" charset="0"/>
              </a:rPr>
              <a:t/>
            </a:r>
            <a:br>
              <a:rPr lang="ru-RU" sz="3100" b="0" dirty="0">
                <a:solidFill>
                  <a:prstClr val="black"/>
                </a:solidFill>
                <a:latin typeface="Times New Roman" pitchFamily="18" charset="0"/>
                <a:cs typeface="Times New Roman" pitchFamily="18" charset="0"/>
              </a:rPr>
            </a:br>
            <a:r>
              <a:rPr lang="ru-RU" sz="2400" i="1" dirty="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
            </a:r>
            <a:br>
              <a:rPr lang="ru-RU" sz="2400" dirty="0">
                <a:solidFill>
                  <a:prstClr val="black"/>
                </a:solidFill>
                <a:latin typeface="Times New Roman" pitchFamily="18" charset="0"/>
                <a:cs typeface="Times New Roman" pitchFamily="18" charset="0"/>
              </a:rPr>
            </a:br>
            <a:r>
              <a:rPr lang="ru-RU" sz="2700" b="0" dirty="0">
                <a:solidFill>
                  <a:prstClr val="black"/>
                </a:solidFill>
                <a:latin typeface="Times New Roman" pitchFamily="18" charset="0"/>
                <a:cs typeface="Times New Roman" pitchFamily="18" charset="0"/>
              </a:rPr>
              <a:t>А. выплата процентов по кредиту;</a:t>
            </a:r>
            <a:br>
              <a:rPr lang="ru-RU" sz="2700" b="0" dirty="0">
                <a:solidFill>
                  <a:prstClr val="black"/>
                </a:solidFill>
                <a:latin typeface="Times New Roman" pitchFamily="18" charset="0"/>
                <a:cs typeface="Times New Roman" pitchFamily="18" charset="0"/>
              </a:rPr>
            </a:br>
            <a:r>
              <a:rPr lang="ru-RU" sz="2700" b="0" dirty="0">
                <a:solidFill>
                  <a:prstClr val="black"/>
                </a:solidFill>
                <a:latin typeface="Times New Roman" pitchFamily="18" charset="0"/>
                <a:cs typeface="Times New Roman" pitchFamily="18" charset="0"/>
              </a:rPr>
              <a:t>Б. все ответы верны;</a:t>
            </a:r>
            <a:br>
              <a:rPr lang="ru-RU" sz="2700" b="0" dirty="0">
                <a:solidFill>
                  <a:prstClr val="black"/>
                </a:solidFill>
                <a:latin typeface="Times New Roman" pitchFamily="18" charset="0"/>
                <a:cs typeface="Times New Roman" pitchFamily="18" charset="0"/>
              </a:rPr>
            </a:br>
            <a:r>
              <a:rPr lang="ru-RU" sz="2700" b="0" dirty="0">
                <a:solidFill>
                  <a:prstClr val="black"/>
                </a:solidFill>
                <a:latin typeface="Times New Roman" pitchFamily="18" charset="0"/>
                <a:cs typeface="Times New Roman" pitchFamily="18" charset="0"/>
              </a:rPr>
              <a:t>В. Оплата страхования жизни заёмщика или его ответственности, а также имущества, передаваемого в залог;</a:t>
            </a:r>
            <a:br>
              <a:rPr lang="ru-RU" sz="2700" b="0" dirty="0">
                <a:solidFill>
                  <a:prstClr val="black"/>
                </a:solidFill>
                <a:latin typeface="Times New Roman" pitchFamily="18" charset="0"/>
                <a:cs typeface="Times New Roman" pitchFamily="18" charset="0"/>
              </a:rPr>
            </a:br>
            <a:r>
              <a:rPr lang="ru-RU" sz="2700" b="0" dirty="0">
                <a:solidFill>
                  <a:prstClr val="black"/>
                </a:solidFill>
                <a:latin typeface="Times New Roman" pitchFamily="18" charset="0"/>
                <a:cs typeface="Times New Roman" pitchFamily="18" charset="0"/>
              </a:rPr>
              <a:t>Г. комиссии и сборы, связанные с рассмотрением кредитной заявки и выдачей кредита, если таковые имеются.</a:t>
            </a:r>
            <a:br>
              <a:rPr lang="ru-RU" sz="2700" b="0" dirty="0">
                <a:solidFill>
                  <a:prstClr val="black"/>
                </a:solidFill>
                <a:latin typeface="Times New Roman" pitchFamily="18" charset="0"/>
                <a:cs typeface="Times New Roman" pitchFamily="18" charset="0"/>
              </a:rPr>
            </a:br>
            <a:endParaRPr lang="ru-RU" sz="27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049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6632"/>
            <a:ext cx="7772400" cy="5760640"/>
          </a:xfrm>
        </p:spPr>
        <p:txBody>
          <a:bodyPr>
            <a:normAutofit/>
          </a:bodyPr>
          <a:lstStyle/>
          <a:p>
            <a:pPr algn="l"/>
            <a:r>
              <a:rPr lang="ru-RU" sz="3600" dirty="0" smtClean="0">
                <a:solidFill>
                  <a:srgbClr val="002060"/>
                </a:solidFill>
                <a:latin typeface="Times New Roman" pitchFamily="18" charset="0"/>
                <a:cs typeface="Times New Roman" pitchFamily="18" charset="0"/>
              </a:rPr>
              <a:t>9.Заполни </a:t>
            </a:r>
            <a:r>
              <a:rPr lang="ru-RU" sz="3600" dirty="0">
                <a:solidFill>
                  <a:srgbClr val="002060"/>
                </a:solidFill>
                <a:latin typeface="Times New Roman" pitchFamily="18" charset="0"/>
                <a:cs typeface="Times New Roman" pitchFamily="18" charset="0"/>
              </a:rPr>
              <a:t>пропуски</a:t>
            </a:r>
            <a:r>
              <a:rPr lang="ru-RU" sz="3600" dirty="0" smtClean="0">
                <a:solidFill>
                  <a:srgbClr val="002060"/>
                </a:solidFill>
                <a:latin typeface="Times New Roman" pitchFamily="18" charset="0"/>
                <a:cs typeface="Times New Roman" pitchFamily="18" charset="0"/>
              </a:rPr>
              <a:t>.</a:t>
            </a:r>
            <a:br>
              <a:rPr lang="ru-RU" sz="3600" dirty="0" smtClean="0">
                <a:solidFill>
                  <a:srgbClr val="002060"/>
                </a:solidFill>
                <a:latin typeface="Times New Roman" pitchFamily="18" charset="0"/>
                <a:cs typeface="Times New Roman" pitchFamily="18" charset="0"/>
              </a:rPr>
            </a:br>
            <a:r>
              <a:rPr lang="ru-RU" sz="3600" dirty="0">
                <a:solidFill>
                  <a:srgbClr val="F07F09">
                    <a:tint val="88000"/>
                    <a:satMod val="150000"/>
                  </a:srgbClr>
                </a:solidFill>
              </a:rPr>
              <a:t/>
            </a:r>
            <a:br>
              <a:rPr lang="ru-RU" sz="3600" dirty="0">
                <a:solidFill>
                  <a:srgbClr val="F07F09">
                    <a:tint val="88000"/>
                    <a:satMod val="150000"/>
                  </a:srgbClr>
                </a:solidFill>
              </a:rPr>
            </a:br>
            <a:r>
              <a:rPr lang="ru-RU" sz="3600" b="0" i="1" dirty="0">
                <a:solidFill>
                  <a:prstClr val="black"/>
                </a:solidFill>
                <a:latin typeface="Times New Roman" pitchFamily="18" charset="0"/>
                <a:cs typeface="Times New Roman" pitchFamily="18" charset="0"/>
              </a:rPr>
              <a:t>В расчёт полной стоимости кредита _____ платежи, связанные с расчётно-кассовым обслуживанием.</a:t>
            </a:r>
            <a:r>
              <a:rPr lang="ru-RU" sz="3600" b="0" dirty="0">
                <a:solidFill>
                  <a:prstClr val="black"/>
                </a:solidFill>
                <a:latin typeface="Times New Roman" pitchFamily="18" charset="0"/>
                <a:cs typeface="Times New Roman" pitchFamily="18" charset="0"/>
              </a:rPr>
              <a:t/>
            </a:r>
            <a:br>
              <a:rPr lang="ru-RU" sz="3600" b="0" dirty="0">
                <a:solidFill>
                  <a:prstClr val="black"/>
                </a:solidFill>
                <a:latin typeface="Times New Roman" pitchFamily="18" charset="0"/>
                <a:cs typeface="Times New Roman" pitchFamily="18" charset="0"/>
              </a:rPr>
            </a:br>
            <a:r>
              <a:rPr lang="ru-RU" sz="3600" dirty="0">
                <a:solidFill>
                  <a:prstClr val="black"/>
                </a:solidFill>
                <a:latin typeface="Times New Roman" pitchFamily="18" charset="0"/>
                <a:cs typeface="Times New Roman" pitchFamily="18" charset="0"/>
              </a:rPr>
              <a:t> </a:t>
            </a:r>
            <a:br>
              <a:rPr lang="ru-RU" sz="3600" dirty="0">
                <a:solidFill>
                  <a:prstClr val="black"/>
                </a:solidFill>
                <a:latin typeface="Times New Roman" pitchFamily="18" charset="0"/>
                <a:cs typeface="Times New Roman" pitchFamily="18" charset="0"/>
              </a:rPr>
            </a:br>
            <a:r>
              <a:rPr lang="ru-RU" sz="3600" dirty="0" smtClean="0">
                <a:solidFill>
                  <a:prstClr val="black"/>
                </a:solidFill>
                <a:latin typeface="Times New Roman" pitchFamily="18" charset="0"/>
                <a:cs typeface="Times New Roman" pitchFamily="18" charset="0"/>
              </a:rPr>
              <a:t>       </a:t>
            </a:r>
            <a:r>
              <a:rPr lang="ru-RU" sz="3600" b="0" dirty="0" smtClean="0">
                <a:solidFill>
                  <a:prstClr val="black"/>
                </a:solidFill>
                <a:latin typeface="Times New Roman" pitchFamily="18" charset="0"/>
                <a:cs typeface="Times New Roman" pitchFamily="18" charset="0"/>
              </a:rPr>
              <a:t>А</a:t>
            </a:r>
            <a:r>
              <a:rPr lang="ru-RU" sz="3600" b="0" dirty="0">
                <a:solidFill>
                  <a:prstClr val="black"/>
                </a:solidFill>
                <a:latin typeface="Times New Roman" pitchFamily="18" charset="0"/>
                <a:cs typeface="Times New Roman" pitchFamily="18" charset="0"/>
              </a:rPr>
              <a:t>. включаются;    </a:t>
            </a:r>
            <a:r>
              <a:rPr lang="ru-RU" sz="3600" b="0" dirty="0" smtClean="0">
                <a:solidFill>
                  <a:prstClr val="black"/>
                </a:solidFill>
                <a:latin typeface="Times New Roman" pitchFamily="18" charset="0"/>
                <a:cs typeface="Times New Roman" pitchFamily="18" charset="0"/>
              </a:rPr>
              <a:t/>
            </a:r>
            <a:br>
              <a:rPr lang="ru-RU" sz="3600" b="0" dirty="0" smtClean="0">
                <a:solidFill>
                  <a:prstClr val="black"/>
                </a:solidFill>
                <a:latin typeface="Times New Roman" pitchFamily="18" charset="0"/>
                <a:cs typeface="Times New Roman" pitchFamily="18" charset="0"/>
              </a:rPr>
            </a:br>
            <a:r>
              <a:rPr lang="ru-RU" sz="3600" b="0" dirty="0" smtClean="0">
                <a:solidFill>
                  <a:prstClr val="black"/>
                </a:solidFill>
                <a:latin typeface="Times New Roman" pitchFamily="18" charset="0"/>
                <a:cs typeface="Times New Roman" pitchFamily="18" charset="0"/>
              </a:rPr>
              <a:t>Б</a:t>
            </a:r>
            <a:r>
              <a:rPr lang="ru-RU" sz="3600" b="0" dirty="0">
                <a:solidFill>
                  <a:prstClr val="black"/>
                </a:solidFill>
                <a:latin typeface="Times New Roman" pitchFamily="18" charset="0"/>
                <a:cs typeface="Times New Roman" pitchFamily="18" charset="0"/>
              </a:rPr>
              <a:t>. не включаются</a:t>
            </a:r>
            <a:r>
              <a:rPr lang="ru-RU" sz="2800" b="0" dirty="0">
                <a:solidFill>
                  <a:prstClr val="black"/>
                </a:solidFill>
                <a:latin typeface="Times New Roman" pitchFamily="18" charset="0"/>
                <a:cs typeface="Times New Roman" pitchFamily="18" charset="0"/>
              </a:rPr>
              <a:t>.</a:t>
            </a:r>
            <a:endParaRPr lang="ru-RU" b="0" dirty="0"/>
          </a:p>
        </p:txBody>
      </p:sp>
    </p:spTree>
    <p:extLst>
      <p:ext uri="{BB962C8B-B14F-4D97-AF65-F5344CB8AC3E}">
        <p14:creationId xmlns:p14="http://schemas.microsoft.com/office/powerpoint/2010/main" val="3895447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6632"/>
            <a:ext cx="7704856" cy="6192688"/>
          </a:xfrm>
        </p:spPr>
        <p:txBody>
          <a:bodyPr>
            <a:normAutofit fontScale="90000"/>
          </a:bodyPr>
          <a:lstStyle/>
          <a:p>
            <a:pPr algn="l">
              <a:lnSpc>
                <a:spcPct val="150000"/>
              </a:lnSpc>
              <a:spcAft>
                <a:spcPts val="0"/>
              </a:spcAft>
            </a:pPr>
            <a:r>
              <a:rPr lang="ru-RU" sz="2400" dirty="0" smtClean="0">
                <a:solidFill>
                  <a:srgbClr val="002060"/>
                </a:solidFill>
                <a:effectLst/>
                <a:latin typeface="Times New Roman"/>
                <a:ea typeface="Times New Roman"/>
                <a:cs typeface="Times New Roman"/>
              </a:rPr>
              <a:t>10.Выбери </a:t>
            </a:r>
            <a:r>
              <a:rPr lang="ru-RU" sz="2400" dirty="0">
                <a:solidFill>
                  <a:srgbClr val="002060"/>
                </a:solidFill>
                <a:effectLst/>
                <a:latin typeface="Times New Roman"/>
                <a:ea typeface="Times New Roman"/>
                <a:cs typeface="Times New Roman"/>
              </a:rPr>
              <a:t>правильный ответ.</a:t>
            </a:r>
            <a:r>
              <a:rPr lang="ru-RU" sz="2400" dirty="0">
                <a:solidFill>
                  <a:srgbClr val="002060"/>
                </a:solidFill>
                <a:effectLst/>
                <a:latin typeface="Calibri"/>
                <a:ea typeface="Calibri"/>
                <a:cs typeface="Times New Roman"/>
              </a:rPr>
              <a:t/>
            </a:r>
            <a:br>
              <a:rPr lang="ru-RU" sz="2400" dirty="0">
                <a:solidFill>
                  <a:srgbClr val="002060"/>
                </a:solidFill>
                <a:effectLst/>
                <a:latin typeface="Calibri"/>
                <a:ea typeface="Calibri"/>
                <a:cs typeface="Times New Roman"/>
              </a:rPr>
            </a:br>
            <a:r>
              <a:rPr lang="ru-RU" sz="2400" b="0" i="1" dirty="0" smtClean="0">
                <a:solidFill>
                  <a:srgbClr val="000000"/>
                </a:solidFill>
                <a:effectLst/>
                <a:latin typeface="Times New Roman"/>
                <a:ea typeface="Calibri"/>
                <a:cs typeface="Times New Roman"/>
              </a:rPr>
              <a:t>В </a:t>
            </a:r>
            <a:r>
              <a:rPr lang="ru-RU" sz="2400" b="0" i="1" dirty="0">
                <a:solidFill>
                  <a:srgbClr val="000000"/>
                </a:solidFill>
                <a:effectLst/>
                <a:latin typeface="Times New Roman"/>
                <a:ea typeface="Calibri"/>
                <a:cs typeface="Times New Roman"/>
              </a:rPr>
              <a:t>расчёт полной стоимости кредита включают:</a:t>
            </a:r>
            <a:r>
              <a:rPr lang="ru-RU" sz="2400" b="0" dirty="0">
                <a:effectLst/>
                <a:latin typeface="Calibri"/>
                <a:ea typeface="Calibri"/>
                <a:cs typeface="Times New Roman"/>
              </a:rPr>
              <a:t/>
            </a:r>
            <a:br>
              <a:rPr lang="ru-RU" sz="2400" b="0" dirty="0">
                <a:effectLst/>
                <a:latin typeface="Calibri"/>
                <a:ea typeface="Calibri"/>
                <a:cs typeface="Times New Roman"/>
              </a:rPr>
            </a:br>
            <a:r>
              <a:rPr lang="ru-RU" sz="2400" b="0" dirty="0">
                <a:solidFill>
                  <a:srgbClr val="000000"/>
                </a:solidFill>
                <a:effectLst/>
                <a:latin typeface="Times New Roman"/>
                <a:ea typeface="Calibri"/>
                <a:cs typeface="Times New Roman"/>
              </a:rPr>
              <a:t>А. комиссии, предусмотренные в договоре потребительского займа, сумма и срок внесения которых заранее неизвестны</a:t>
            </a:r>
            <a:r>
              <a:rPr lang="ru-RU" sz="2400" b="0" dirty="0">
                <a:effectLst/>
                <a:latin typeface="Calibri"/>
                <a:ea typeface="Calibri"/>
                <a:cs typeface="Times New Roman"/>
              </a:rPr>
              <a:t/>
            </a:r>
            <a:br>
              <a:rPr lang="ru-RU" sz="2400" b="0" dirty="0">
                <a:effectLst/>
                <a:latin typeface="Calibri"/>
                <a:ea typeface="Calibri"/>
                <a:cs typeface="Times New Roman"/>
              </a:rPr>
            </a:br>
            <a:r>
              <a:rPr lang="ru-RU" sz="2400" b="0" dirty="0">
                <a:solidFill>
                  <a:srgbClr val="000000"/>
                </a:solidFill>
                <a:effectLst/>
                <a:latin typeface="Times New Roman"/>
                <a:ea typeface="Calibri"/>
                <a:cs typeface="Times New Roman"/>
              </a:rPr>
              <a:t>Б. оплата штрафных санкций со стороны банка за невыполнение условий кредитного договора</a:t>
            </a:r>
            <a:r>
              <a:rPr lang="ru-RU" sz="2400" b="0" dirty="0">
                <a:effectLst/>
                <a:latin typeface="Calibri"/>
                <a:ea typeface="Calibri"/>
                <a:cs typeface="Times New Roman"/>
              </a:rPr>
              <a:t/>
            </a:r>
            <a:br>
              <a:rPr lang="ru-RU" sz="2400" b="0" dirty="0">
                <a:effectLst/>
                <a:latin typeface="Calibri"/>
                <a:ea typeface="Calibri"/>
                <a:cs typeface="Times New Roman"/>
              </a:rPr>
            </a:br>
            <a:r>
              <a:rPr lang="ru-RU" sz="2400" b="0" dirty="0">
                <a:solidFill>
                  <a:srgbClr val="000000"/>
                </a:solidFill>
                <a:effectLst/>
                <a:latin typeface="Times New Roman"/>
                <a:ea typeface="Calibri"/>
                <a:cs typeface="Times New Roman"/>
              </a:rPr>
              <a:t>В. выплата процентов по кредиту согласно кредитному договору</a:t>
            </a:r>
            <a:r>
              <a:rPr lang="ru-RU" sz="2400" b="0" dirty="0">
                <a:effectLst/>
                <a:latin typeface="Calibri"/>
                <a:ea typeface="Calibri"/>
                <a:cs typeface="Times New Roman"/>
              </a:rPr>
              <a:t/>
            </a:r>
            <a:br>
              <a:rPr lang="ru-RU" sz="2400" b="0" dirty="0">
                <a:effectLst/>
                <a:latin typeface="Calibri"/>
                <a:ea typeface="Calibri"/>
                <a:cs typeface="Times New Roman"/>
              </a:rPr>
            </a:br>
            <a:r>
              <a:rPr lang="ru-RU" sz="2400" b="0" dirty="0">
                <a:solidFill>
                  <a:srgbClr val="000000"/>
                </a:solidFill>
                <a:effectLst/>
                <a:latin typeface="Times New Roman"/>
                <a:ea typeface="Calibri"/>
                <a:cs typeface="Times New Roman"/>
              </a:rPr>
              <a:t>С. расходы, понесённые заёмщиком вследствие требований закона и неучтённые в условиях кредитования</a:t>
            </a:r>
            <a:r>
              <a:rPr lang="ru-RU" sz="2400" b="0" dirty="0">
                <a:effectLst/>
                <a:latin typeface="Calibri"/>
                <a:ea typeface="Calibri"/>
                <a:cs typeface="Times New Roman"/>
              </a:rPr>
              <a:t/>
            </a:r>
            <a:br>
              <a:rPr lang="ru-RU" sz="2400" b="0" dirty="0">
                <a:effectLst/>
                <a:latin typeface="Calibri"/>
                <a:ea typeface="Calibri"/>
                <a:cs typeface="Times New Roman"/>
              </a:rPr>
            </a:br>
            <a:endParaRPr lang="ru-RU"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76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052736"/>
            <a:ext cx="8229600" cy="5256584"/>
          </a:xfrm>
        </p:spPr>
        <p:txBody>
          <a:bodyPr>
            <a:normAutofit/>
          </a:bodyPr>
          <a:lstStyle/>
          <a:p>
            <a:pPr algn="l"/>
            <a:r>
              <a:rPr lang="ru-RU" sz="2400" b="1" dirty="0">
                <a:solidFill>
                  <a:schemeClr val="tx1"/>
                </a:solidFill>
                <a:latin typeface="Times New Roman" pitchFamily="18" charset="0"/>
                <a:cs typeface="Times New Roman" pitchFamily="18" charset="0"/>
              </a:rPr>
              <a:t>1</a:t>
            </a:r>
            <a:r>
              <a:rPr lang="ru-RU" sz="2400" b="1" dirty="0" smtClean="0">
                <a:solidFill>
                  <a:schemeClr val="tx1"/>
                </a:solidFill>
                <a:latin typeface="Times New Roman" pitchFamily="18" charset="0"/>
                <a:cs typeface="Times New Roman" pitchFamily="18" charset="0"/>
              </a:rPr>
              <a:t>. У Юли </a:t>
            </a:r>
            <a:r>
              <a:rPr lang="ru-RU" sz="2400" dirty="0">
                <a:solidFill>
                  <a:schemeClr val="tx1"/>
                </a:solidFill>
                <a:latin typeface="Times New Roman" pitchFamily="18" charset="0"/>
                <a:cs typeface="Times New Roman" pitchFamily="18" charset="0"/>
              </a:rPr>
              <a:t>сломался ноутбук, который ей необходим для работы. Мастер сказал, что ремонту он не подлежит, что необходимо покупать новый. Зарплата </a:t>
            </a:r>
            <a:r>
              <a:rPr lang="ru-RU" sz="2400" dirty="0" smtClean="0">
                <a:solidFill>
                  <a:schemeClr val="tx1"/>
                </a:solidFill>
                <a:latin typeface="Times New Roman" pitchFamily="18" charset="0"/>
                <a:cs typeface="Times New Roman" pitchFamily="18" charset="0"/>
              </a:rPr>
              <a:t>Юли </a:t>
            </a:r>
            <a:r>
              <a:rPr lang="ru-RU" sz="2400" dirty="0">
                <a:solidFill>
                  <a:schemeClr val="tx1"/>
                </a:solidFill>
                <a:latin typeface="Times New Roman" pitchFamily="18" charset="0"/>
                <a:cs typeface="Times New Roman" pitchFamily="18" charset="0"/>
              </a:rPr>
              <a:t>составляет 25 000р в месяц, а новый хороший ноутбук стоит в среднем 65000 -70000 р. Накопленных денег у </a:t>
            </a:r>
            <a:r>
              <a:rPr lang="ru-RU" sz="2400" dirty="0" smtClean="0">
                <a:solidFill>
                  <a:schemeClr val="tx1"/>
                </a:solidFill>
                <a:latin typeface="Times New Roman" pitchFamily="18" charset="0"/>
                <a:cs typeface="Times New Roman" pitchFamily="18" charset="0"/>
              </a:rPr>
              <a:t>Юли </a:t>
            </a:r>
            <a:r>
              <a:rPr lang="ru-RU" sz="2400" dirty="0">
                <a:solidFill>
                  <a:schemeClr val="tx1"/>
                </a:solidFill>
                <a:latin typeface="Times New Roman" pitchFamily="18" charset="0"/>
                <a:cs typeface="Times New Roman" pitchFamily="18" charset="0"/>
              </a:rPr>
              <a:t>нет. </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Геннадий</a:t>
            </a:r>
            <a:r>
              <a:rPr lang="ru-RU" sz="2400"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ни разу в своей жизни не отдыхал за границей, а этим летом друзья предложили поехать отдохнуть с ними в Турцию на неделю. В среднем поездка должна обойтись </a:t>
            </a:r>
            <a:r>
              <a:rPr lang="ru-RU" sz="2400" dirty="0" smtClean="0">
                <a:solidFill>
                  <a:schemeClr val="tx1"/>
                </a:solidFill>
                <a:latin typeface="Times New Roman" pitchFamily="18" charset="0"/>
                <a:cs typeface="Times New Roman" pitchFamily="18" charset="0"/>
              </a:rPr>
              <a:t>Геннадию </a:t>
            </a:r>
            <a:r>
              <a:rPr lang="ru-RU" sz="2400" dirty="0">
                <a:solidFill>
                  <a:schemeClr val="tx1"/>
                </a:solidFill>
                <a:latin typeface="Times New Roman" pitchFamily="18" charset="0"/>
                <a:cs typeface="Times New Roman" pitchFamily="18" charset="0"/>
              </a:rPr>
              <a:t>в 100000 рублей, но у него есть только 30 000 р.</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916416" cy="4680520"/>
          </a:xfrm>
        </p:spPr>
        <p:txBody>
          <a:bodyPr>
            <a:normAutofit/>
          </a:bodyPr>
          <a:lstStyle/>
          <a:p>
            <a:pPr algn="l"/>
            <a:r>
              <a:rPr lang="ru-RU" sz="2700" dirty="0" smtClean="0">
                <a:solidFill>
                  <a:srgbClr val="002060"/>
                </a:solidFill>
                <a:latin typeface="Times New Roman" pitchFamily="18" charset="0"/>
                <a:cs typeface="Times New Roman" pitchFamily="18" charset="0"/>
              </a:rPr>
              <a:t>11.Заполни </a:t>
            </a:r>
            <a:r>
              <a:rPr lang="ru-RU" sz="2700" dirty="0">
                <a:solidFill>
                  <a:srgbClr val="002060"/>
                </a:solidFill>
                <a:latin typeface="Times New Roman" pitchFamily="18" charset="0"/>
                <a:cs typeface="Times New Roman" pitchFamily="18" charset="0"/>
              </a:rPr>
              <a:t>пропуски</a:t>
            </a:r>
            <a:r>
              <a:rPr lang="ru-RU" sz="2800" dirty="0">
                <a:solidFill>
                  <a:srgbClr val="002060"/>
                </a:solidFill>
                <a:latin typeface="Times New Roman" pitchFamily="18" charset="0"/>
                <a:cs typeface="Times New Roman" pitchFamily="18" charset="0"/>
              </a:rPr>
              <a:t>.</a:t>
            </a:r>
            <a:r>
              <a:rPr lang="ru-RU" sz="2500" dirty="0">
                <a:solidFill>
                  <a:srgbClr val="F07F09">
                    <a:tint val="88000"/>
                    <a:satMod val="150000"/>
                  </a:srgbClr>
                </a:solidFill>
                <a:latin typeface="Times New Roman" pitchFamily="18" charset="0"/>
                <a:cs typeface="Times New Roman" pitchFamily="18" charset="0"/>
              </a:rPr>
              <a:t/>
            </a:r>
            <a:br>
              <a:rPr lang="ru-RU" sz="2500" dirty="0">
                <a:solidFill>
                  <a:srgbClr val="F07F09">
                    <a:tint val="88000"/>
                    <a:satMod val="150000"/>
                  </a:srgbClr>
                </a:solidFill>
                <a:latin typeface="Times New Roman" pitchFamily="18" charset="0"/>
                <a:cs typeface="Times New Roman" pitchFamily="18" charset="0"/>
              </a:rPr>
            </a:br>
            <a:r>
              <a:rPr lang="ru-RU" sz="2500" dirty="0">
                <a:solidFill>
                  <a:srgbClr val="F07F09">
                    <a:tint val="88000"/>
                    <a:satMod val="150000"/>
                  </a:srgbClr>
                </a:solidFill>
                <a:latin typeface="Times New Roman" pitchFamily="18" charset="0"/>
                <a:cs typeface="Times New Roman" pitchFamily="18" charset="0"/>
              </a:rPr>
              <a:t/>
            </a:r>
            <a:br>
              <a:rPr lang="ru-RU" sz="2500" dirty="0">
                <a:solidFill>
                  <a:srgbClr val="F07F09">
                    <a:tint val="88000"/>
                    <a:satMod val="150000"/>
                  </a:srgbClr>
                </a:solidFill>
                <a:latin typeface="Times New Roman" pitchFamily="18" charset="0"/>
                <a:cs typeface="Times New Roman" pitchFamily="18" charset="0"/>
              </a:rPr>
            </a:br>
            <a:r>
              <a:rPr lang="ru-RU" sz="2500" b="0" i="1" dirty="0">
                <a:solidFill>
                  <a:prstClr val="black"/>
                </a:solidFill>
                <a:latin typeface="Times New Roman" pitchFamily="18" charset="0"/>
                <a:cs typeface="Times New Roman" pitchFamily="18" charset="0"/>
              </a:rPr>
              <a:t>Поручитель — это лицо, которое приняло на себя _____ с заёмщиком или дополнительную ответственность за исполнение им денежных обязательств перед кредитором.</a:t>
            </a:r>
            <a:br>
              <a:rPr lang="ru-RU" sz="2500" b="0" i="1" dirty="0">
                <a:solidFill>
                  <a:prstClr val="black"/>
                </a:solidFill>
                <a:latin typeface="Times New Roman" pitchFamily="18" charset="0"/>
                <a:cs typeface="Times New Roman" pitchFamily="18" charset="0"/>
              </a:rPr>
            </a:br>
            <a:r>
              <a:rPr lang="ru-RU" sz="2500" b="0" dirty="0">
                <a:solidFill>
                  <a:prstClr val="black"/>
                </a:solidFill>
                <a:latin typeface="Times New Roman" pitchFamily="18" charset="0"/>
                <a:cs typeface="Times New Roman" pitchFamily="18" charset="0"/>
              </a:rPr>
              <a:t/>
            </a:r>
            <a:br>
              <a:rPr lang="ru-RU" sz="2500" b="0" dirty="0">
                <a:solidFill>
                  <a:prstClr val="black"/>
                </a:solidFill>
                <a:latin typeface="Times New Roman" pitchFamily="18" charset="0"/>
                <a:cs typeface="Times New Roman" pitchFamily="18" charset="0"/>
              </a:rPr>
            </a:br>
            <a:r>
              <a:rPr lang="ru-RU" sz="2500" b="0" dirty="0" smtClean="0">
                <a:solidFill>
                  <a:prstClr val="black"/>
                </a:solidFill>
                <a:latin typeface="Times New Roman" pitchFamily="18" charset="0"/>
                <a:cs typeface="Times New Roman" pitchFamily="18" charset="0"/>
              </a:rPr>
              <a:t>         А</a:t>
            </a:r>
            <a:r>
              <a:rPr lang="ru-RU" sz="2500" b="0" dirty="0">
                <a:solidFill>
                  <a:prstClr val="black"/>
                </a:solidFill>
                <a:latin typeface="Times New Roman" pitchFamily="18" charset="0"/>
                <a:cs typeface="Times New Roman" pitchFamily="18" charset="0"/>
              </a:rPr>
              <a:t>. долевую     Б. неравную     В. равную</a:t>
            </a:r>
            <a:br>
              <a:rPr lang="ru-RU" sz="2500" b="0" dirty="0">
                <a:solidFill>
                  <a:prstClr val="black"/>
                </a:solidFill>
                <a:latin typeface="Times New Roman" pitchFamily="18" charset="0"/>
                <a:cs typeface="Times New Roman" pitchFamily="18" charset="0"/>
              </a:rPr>
            </a:br>
            <a:endParaRPr lang="ru-RU"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525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183880" cy="4766336"/>
          </a:xfrm>
        </p:spPr>
        <p:txBody>
          <a:bodyPr>
            <a:noAutofit/>
          </a:bodyPr>
          <a:lstStyle/>
          <a:p>
            <a:pPr algn="ctr"/>
            <a:r>
              <a:rPr lang="ru-RU" dirty="0" smtClean="0">
                <a:solidFill>
                  <a:srgbClr val="FF0000"/>
                </a:solidFill>
                <a:latin typeface="Times New Roman" pitchFamily="18" charset="0"/>
                <a:cs typeface="Times New Roman" pitchFamily="18" charset="0"/>
              </a:rPr>
              <a:t>Проверь себя.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На уроке я делал…</a:t>
            </a:r>
            <a:br>
              <a:rPr lang="ru-RU" sz="3200" dirty="0" smtClean="0">
                <a:solidFill>
                  <a:srgbClr val="002060"/>
                </a:solidFill>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Своей работой я доволен/не доволен потому что…</a:t>
            </a:r>
            <a:br>
              <a:rPr lang="ru-RU" sz="3200" dirty="0" smtClean="0">
                <a:solidFill>
                  <a:srgbClr val="002060"/>
                </a:solidFill>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Этот урок показался мне…</a:t>
            </a:r>
            <a:br>
              <a:rPr lang="ru-RU" sz="3200" dirty="0" smtClean="0">
                <a:solidFill>
                  <a:srgbClr val="002060"/>
                </a:solidFill>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За урок я бы поставил себе, потому что…</a:t>
            </a:r>
            <a:br>
              <a:rPr lang="ru-RU" sz="3200" dirty="0" smtClean="0">
                <a:solidFill>
                  <a:srgbClr val="002060"/>
                </a:solidFill>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Материал урока я освоил…</a:t>
            </a:r>
            <a:br>
              <a:rPr lang="ru-RU" sz="3200" dirty="0" smtClean="0">
                <a:solidFill>
                  <a:srgbClr val="002060"/>
                </a:solidFill>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Мое настроение после занятия…</a:t>
            </a:r>
            <a:br>
              <a:rPr lang="ru-RU" sz="3200" dirty="0" smtClean="0">
                <a:solidFill>
                  <a:srgbClr val="002060"/>
                </a:solidFill>
                <a:latin typeface="Times New Roman" pitchFamily="18" charset="0"/>
                <a:cs typeface="Times New Roman" pitchFamily="18" charset="0"/>
              </a:rPr>
            </a:br>
            <a:r>
              <a:rPr lang="ru-RU" sz="3200" dirty="0" smtClean="0">
                <a:solidFill>
                  <a:srgbClr val="002060"/>
                </a:solidFill>
                <a:latin typeface="Times New Roman" pitchFamily="18" charset="0"/>
                <a:cs typeface="Times New Roman" pitchFamily="18" charset="0"/>
              </a:rPr>
              <a:t>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328"/>
            <a:ext cx="7772400" cy="792088"/>
          </a:xfrm>
        </p:spPr>
        <p:txBody>
          <a:bodyPr/>
          <a:lstStyle/>
          <a:p>
            <a:pPr algn="ctr"/>
            <a:r>
              <a:rPr lang="ru-RU" sz="3600" dirty="0" smtClean="0">
                <a:solidFill>
                  <a:srgbClr val="002060"/>
                </a:solidFill>
                <a:latin typeface="Times New Roman" panose="02020603050405020304" pitchFamily="18" charset="0"/>
                <a:cs typeface="Times New Roman" panose="02020603050405020304" pitchFamily="18" charset="0"/>
              </a:rPr>
              <a:t>Закончи предложение: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83568" y="764704"/>
            <a:ext cx="7772400" cy="5328592"/>
          </a:xfrm>
        </p:spPr>
        <p:txBody>
          <a:bodyPr>
            <a:normAutofit fontScale="92500" lnSpcReduction="10000"/>
          </a:bodyPr>
          <a:lstStyle/>
          <a:p>
            <a:pPr algn="l"/>
            <a:r>
              <a:rPr lang="ru-RU" sz="2400" b="1" dirty="0">
                <a:solidFill>
                  <a:srgbClr val="FF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Кредит —</a:t>
            </a:r>
            <a:r>
              <a:rPr lang="ru-RU" sz="2400" b="1" dirty="0" smtClean="0">
                <a:solidFill>
                  <a:srgbClr val="FF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это…</a:t>
            </a:r>
          </a:p>
          <a:p>
            <a:pPr algn="l"/>
            <a:r>
              <a:rPr lang="ru-RU" sz="2400" b="1" dirty="0" smtClean="0">
                <a:solidFill>
                  <a:srgbClr val="FF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 </a:t>
            </a:r>
            <a:r>
              <a:rPr lang="ru-RU" sz="2400" b="1" dirty="0">
                <a:solidFill>
                  <a:srgbClr val="00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предоставление денег банком или кредитной организацией заёмщику в размере и на условиях, которые предусмотрены кредитным договором, по которому заёмщик обязан возвратить полученную сумму и уплатить по ней </a:t>
            </a:r>
            <a:r>
              <a:rPr lang="ru-RU" sz="2400" b="1" dirty="0" smtClean="0">
                <a:solidFill>
                  <a:srgbClr val="00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проценты</a:t>
            </a:r>
          </a:p>
          <a:p>
            <a:pPr algn="l"/>
            <a:r>
              <a:rPr lang="ru-RU" sz="2400" b="1" dirty="0" smtClean="0">
                <a:solidFill>
                  <a:srgbClr val="FF0000"/>
                </a:solidFill>
                <a:effectLst>
                  <a:outerShdw blurRad="53975" dist="22860" dir="5400000" algn="tl">
                    <a:srgbClr val="000000">
                      <a:alpha val="55000"/>
                    </a:srgbClr>
                  </a:outerShdw>
                </a:effectLst>
                <a:latin typeface="Calibri"/>
                <a:ea typeface="+mj-ea"/>
                <a:cs typeface="Times New Roman"/>
              </a:rPr>
              <a:t>Заёмщик-это…</a:t>
            </a:r>
          </a:p>
          <a:p>
            <a:pPr algn="l"/>
            <a:r>
              <a:rPr lang="ru-RU" sz="2400" b="1" dirty="0">
                <a:solidFill>
                  <a:srgbClr val="00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лицо, получаемое в соответствии с договором займа или кредита деньги либо другие ценности, которые он обязан вернуть в определенный срок вместе с начисленными процентами, если они предусмотрены </a:t>
            </a:r>
            <a:r>
              <a:rPr lang="ru-RU" sz="2400" b="1" dirty="0" smtClean="0">
                <a:solidFill>
                  <a:srgbClr val="00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договором</a:t>
            </a:r>
          </a:p>
          <a:p>
            <a:pPr algn="l"/>
            <a:r>
              <a:rPr lang="ru-RU" sz="2400" b="1" dirty="0">
                <a:solidFill>
                  <a:srgbClr val="FF0000"/>
                </a:solidFill>
                <a:effectLst>
                  <a:outerShdw blurRad="53975" dist="22860" dir="5400000" algn="tl">
                    <a:srgbClr val="000000">
                      <a:alpha val="55000"/>
                    </a:srgbClr>
                  </a:outerShdw>
                </a:effectLst>
                <a:latin typeface="Calibri"/>
                <a:ea typeface="+mj-ea"/>
                <a:cs typeface="Times New Roman"/>
              </a:rPr>
              <a:t>Кредитор-это</a:t>
            </a:r>
            <a:r>
              <a:rPr lang="ru-RU" sz="2400" b="1" dirty="0">
                <a:solidFill>
                  <a:srgbClr val="FF8D3E"/>
                </a:solidFill>
                <a:effectLst>
                  <a:outerShdw blurRad="53975" dist="22860" dir="5400000" algn="tl">
                    <a:srgbClr val="000000">
                      <a:alpha val="55000"/>
                    </a:srgbClr>
                  </a:outerShdw>
                </a:effectLst>
                <a:latin typeface="Calibri"/>
                <a:ea typeface="+mj-ea"/>
                <a:cs typeface="Times New Roman"/>
              </a:rPr>
              <a:t> </a:t>
            </a:r>
            <a:r>
              <a:rPr lang="ru-RU" sz="2400" b="1" dirty="0" smtClean="0">
                <a:solidFill>
                  <a:srgbClr val="FF0000"/>
                </a:solidFill>
                <a:effectLst>
                  <a:outerShdw blurRad="53975" dist="22860" dir="5400000" algn="tl">
                    <a:srgbClr val="000000">
                      <a:alpha val="55000"/>
                    </a:srgbClr>
                  </a:outerShdw>
                </a:effectLst>
                <a:latin typeface="Calibri"/>
                <a:ea typeface="+mj-ea"/>
                <a:cs typeface="Times New Roman"/>
              </a:rPr>
              <a:t>…</a:t>
            </a:r>
          </a:p>
          <a:p>
            <a:pPr algn="l"/>
            <a:r>
              <a:rPr lang="ru-RU" sz="2400" b="1" dirty="0">
                <a:solidFill>
                  <a:srgbClr val="000000"/>
                </a:solidFill>
                <a:effectLst>
                  <a:outerShdw blurRad="53975" dist="22860" dir="5400000" algn="tl">
                    <a:srgbClr val="000000">
                      <a:alpha val="55000"/>
                    </a:srgbClr>
                  </a:outerShdw>
                </a:effectLst>
                <a:latin typeface="Times New Roman" panose="02020603050405020304" pitchFamily="18" charset="0"/>
                <a:ea typeface="+mj-ea"/>
                <a:cs typeface="Times New Roman" panose="02020603050405020304" pitchFamily="18" charset="0"/>
              </a:rPr>
              <a:t>организация или частное лицо, заключившее соглашение с заемщиком и передающее ему некую сумму.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5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24744"/>
            <a:ext cx="8229600" cy="4392488"/>
          </a:xfrm>
        </p:spPr>
        <p:txBody>
          <a:bodyPr>
            <a:noAutofit/>
          </a:bodyPr>
          <a:lstStyle/>
          <a:p>
            <a:pPr algn="ctr"/>
            <a:r>
              <a:rPr lang="ru-RU" sz="3200" b="1" dirty="0">
                <a:solidFill>
                  <a:srgbClr val="FF0000"/>
                </a:solidFill>
                <a:latin typeface="Times New Roman" pitchFamily="18" charset="0"/>
                <a:cs typeface="Times New Roman" pitchFamily="18" charset="0"/>
              </a:rPr>
              <a:t>Кредиты можно разделить на</a:t>
            </a:r>
            <a:r>
              <a:rPr lang="ru-RU" sz="3200" b="1" dirty="0" smtClean="0">
                <a:solidFill>
                  <a:srgbClr val="FF0000"/>
                </a:solidFill>
                <a:latin typeface="Times New Roman" pitchFamily="18" charset="0"/>
                <a:cs typeface="Times New Roman" pitchFamily="18" charset="0"/>
              </a:rPr>
              <a:t>:</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4400" dirty="0">
                <a:solidFill>
                  <a:srgbClr val="002060"/>
                </a:solidFill>
                <a:latin typeface="Times New Roman" pitchFamily="18" charset="0"/>
                <a:cs typeface="Times New Roman" pitchFamily="18" charset="0"/>
              </a:rPr>
              <a:t>1.</a:t>
            </a:r>
            <a:r>
              <a:rPr lang="ru-RU" sz="4400" b="1" dirty="0" smtClean="0">
                <a:latin typeface="Times New Roman" pitchFamily="18" charset="0"/>
                <a:cs typeface="Times New Roman" pitchFamily="18" charset="0"/>
              </a:rPr>
              <a:t> </a:t>
            </a:r>
            <a:r>
              <a:rPr lang="ru-RU" sz="4400" b="1" dirty="0" smtClean="0">
                <a:solidFill>
                  <a:srgbClr val="002060"/>
                </a:solidFill>
                <a:latin typeface="Times New Roman" pitchFamily="18" charset="0"/>
                <a:cs typeface="Times New Roman" pitchFamily="18" charset="0"/>
              </a:rPr>
              <a:t>банковские </a:t>
            </a:r>
            <a:r>
              <a:rPr lang="ru-RU" sz="4400" dirty="0">
                <a:solidFill>
                  <a:srgbClr val="002060"/>
                </a:solidFill>
                <a:latin typeface="Times New Roman" pitchFamily="18" charset="0"/>
                <a:cs typeface="Times New Roman" pitchFamily="18" charset="0"/>
              </a:rPr>
              <a:t>(предоставляются банками</a:t>
            </a:r>
            <a:r>
              <a:rPr lang="ru-RU" sz="4400" dirty="0" smtClean="0">
                <a:solidFill>
                  <a:srgbClr val="002060"/>
                </a:solidFill>
                <a:latin typeface="Times New Roman" pitchFamily="18" charset="0"/>
                <a:cs typeface="Times New Roman" pitchFamily="18" charset="0"/>
              </a:rPr>
              <a:t>);</a:t>
            </a:r>
            <a:r>
              <a:rPr lang="ru-RU" sz="4400" b="1" dirty="0" smtClean="0">
                <a:solidFill>
                  <a:srgbClr val="002060"/>
                </a:solidFill>
                <a:latin typeface="Times New Roman" pitchFamily="18" charset="0"/>
                <a:cs typeface="Times New Roman" pitchFamily="18" charset="0"/>
              </a:rPr>
              <a:t/>
            </a:r>
            <a:br>
              <a:rPr lang="ru-RU" sz="4400" b="1" dirty="0" smtClean="0">
                <a:solidFill>
                  <a:srgbClr val="002060"/>
                </a:solidFill>
                <a:latin typeface="Times New Roman" pitchFamily="18" charset="0"/>
                <a:cs typeface="Times New Roman" pitchFamily="18" charset="0"/>
              </a:rPr>
            </a:br>
            <a:r>
              <a:rPr lang="ru-RU" sz="4400" b="1" dirty="0">
                <a:solidFill>
                  <a:srgbClr val="002060"/>
                </a:solidFill>
                <a:latin typeface="Times New Roman" pitchFamily="18" charset="0"/>
                <a:cs typeface="Times New Roman" pitchFamily="18" charset="0"/>
              </a:rPr>
              <a:t/>
            </a:r>
            <a:br>
              <a:rPr lang="ru-RU" sz="4400" b="1" dirty="0">
                <a:solidFill>
                  <a:srgbClr val="002060"/>
                </a:solidFill>
                <a:latin typeface="Times New Roman" pitchFamily="18" charset="0"/>
                <a:cs typeface="Times New Roman" pitchFamily="18" charset="0"/>
              </a:rPr>
            </a:br>
            <a:r>
              <a:rPr lang="ru-RU" sz="4400" b="1" dirty="0" smtClean="0">
                <a:solidFill>
                  <a:srgbClr val="002060"/>
                </a:solidFill>
                <a:latin typeface="Times New Roman" pitchFamily="18" charset="0"/>
                <a:cs typeface="Times New Roman" pitchFamily="18" charset="0"/>
              </a:rPr>
              <a:t>2. коммерческие </a:t>
            </a:r>
            <a:r>
              <a:rPr lang="ru-RU" sz="4400" dirty="0">
                <a:solidFill>
                  <a:srgbClr val="002060"/>
                </a:solidFill>
                <a:latin typeface="Times New Roman" pitchFamily="18" charset="0"/>
                <a:cs typeface="Times New Roman" pitchFamily="18" charset="0"/>
              </a:rPr>
              <a:t>(передаются от одного предприятия другому).</a:t>
            </a:r>
            <a:r>
              <a:rPr lang="ru-RU" sz="4400" b="1" dirty="0">
                <a:solidFill>
                  <a:schemeClr val="accent1">
                    <a:lumMod val="75000"/>
                  </a:schemeClr>
                </a:solidFill>
                <a:latin typeface="Times New Roman" pitchFamily="18" charset="0"/>
                <a:cs typeface="Times New Roman" pitchFamily="18" charset="0"/>
              </a:rPr>
              <a:t/>
            </a:r>
            <a:br>
              <a:rPr lang="ru-RU" sz="4400" b="1" dirty="0">
                <a:solidFill>
                  <a:schemeClr val="accent1">
                    <a:lumMod val="75000"/>
                  </a:schemeClr>
                </a:solidFill>
                <a:latin typeface="Times New Roman" pitchFamily="18" charset="0"/>
                <a:cs typeface="Times New Roman" pitchFamily="18" charset="0"/>
              </a:rPr>
            </a:br>
            <a:endParaRPr lang="ru-RU" sz="4400" b="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429420"/>
          </a:xfrm>
        </p:spPr>
        <p:txBody>
          <a:bodyPr>
            <a:normAutofit fontScale="90000"/>
          </a:bodyPr>
          <a:lstStyle/>
          <a:p>
            <a:pPr algn="l"/>
            <a:r>
              <a:rPr lang="ru-RU" sz="2400" b="1" dirty="0">
                <a:solidFill>
                  <a:srgbClr val="FF0000"/>
                </a:solidFill>
                <a:latin typeface="Times New Roman" pitchFamily="18" charset="0"/>
                <a:cs typeface="Times New Roman" pitchFamily="18" charset="0"/>
              </a:rPr>
              <a:t>Потребительский кредит</a:t>
            </a:r>
            <a:r>
              <a:rPr lang="ru-RU" sz="2400" b="1" dirty="0">
                <a:latin typeface="Times New Roman" pitchFamily="18" charset="0"/>
                <a:cs typeface="Times New Roman" pitchFamily="18" charset="0"/>
              </a:rPr>
              <a:t> — </a:t>
            </a:r>
            <a:r>
              <a:rPr lang="ru-RU" sz="2400" dirty="0">
                <a:solidFill>
                  <a:schemeClr val="tx1"/>
                </a:solidFill>
                <a:latin typeface="Times New Roman" pitchFamily="18" charset="0"/>
                <a:cs typeface="Times New Roman" pitchFamily="18" charset="0"/>
              </a:rPr>
              <a:t>денежный заём, который банк предоставляет физическим лицам. Такой кредит, как правило, предлагается в небольшой сумме и характеризуется относительно высокой процентной ставкой</a:t>
            </a:r>
            <a:r>
              <a:rPr lang="ru-RU" sz="2400" dirty="0" smtClean="0">
                <a:solidFill>
                  <a:schemeClr val="tx1"/>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err="1">
                <a:solidFill>
                  <a:srgbClr val="FF0000"/>
                </a:solidFill>
                <a:latin typeface="Times New Roman" pitchFamily="18" charset="0"/>
                <a:cs typeface="Times New Roman" pitchFamily="18" charset="0"/>
              </a:rPr>
              <a:t>Автокредит</a:t>
            </a:r>
            <a:r>
              <a:rPr lang="ru-RU" sz="2400" b="1" dirty="0">
                <a:solidFill>
                  <a:srgbClr val="FF0000"/>
                </a:solidFill>
                <a:latin typeface="Times New Roman" pitchFamily="18" charset="0"/>
                <a:cs typeface="Times New Roman" pitchFamily="18" charset="0"/>
              </a:rPr>
              <a:t> </a:t>
            </a:r>
            <a:r>
              <a:rPr lang="ru-RU" sz="2400" b="1" dirty="0">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кредит, который банк предоставляет физическим и юридическим лицам для покупки автотранспортного средства. В сравнении с потребительским кредитом сумма денежных средств для покупки автомобиля значительна по размеру, а проценты несколько ниже. </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Ипотека</a:t>
            </a:r>
            <a:r>
              <a:rPr lang="ru-RU" sz="2400" b="1" dirty="0">
                <a:latin typeface="Times New Roman" pitchFamily="18" charset="0"/>
                <a:cs typeface="Times New Roman" pitchFamily="18" charset="0"/>
              </a:rPr>
              <a:t> — </a:t>
            </a:r>
            <a:r>
              <a:rPr lang="ru-RU" sz="2400" dirty="0">
                <a:solidFill>
                  <a:schemeClr val="tx1"/>
                </a:solidFill>
                <a:latin typeface="Times New Roman" pitchFamily="18" charset="0"/>
                <a:cs typeface="Times New Roman" pitchFamily="18" charset="0"/>
              </a:rPr>
              <a:t>самый длительный и значимый кредит, который предоставляется банком физическим и юридическим лицам для покупки недвижимости. Как правило, в этом случае предлагаются более низкие проценты и более длительный срок кредитования. В качестве залога возврата средств выступает приобретаемая недвижимость.</a:t>
            </a:r>
            <a:r>
              <a:rPr lang="ru-RU" sz="2400" dirty="0"/>
              <a:t/>
            </a:r>
            <a:br>
              <a:rPr lang="ru-RU" sz="2400" dirty="0"/>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358246" cy="7000924"/>
          </a:xfrm>
        </p:spPr>
        <p:txBody>
          <a:bodyPr>
            <a:normAutofit fontScale="90000"/>
          </a:bodyPr>
          <a:lstStyle/>
          <a:p>
            <a:pPr algn="l"/>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
            </a:r>
            <a:br>
              <a:rPr lang="ru-RU" sz="2400" b="1" dirty="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Заём </a:t>
            </a:r>
            <a:r>
              <a:rPr lang="ru-RU" sz="2400" b="1" dirty="0">
                <a:solidFill>
                  <a:srgbClr val="FF0000"/>
                </a:solidFill>
                <a:latin typeface="Times New Roman" pitchFamily="18" charset="0"/>
                <a:cs typeface="Times New Roman" pitchFamily="18" charset="0"/>
              </a:rPr>
              <a:t>(кредит) на образование</a:t>
            </a:r>
            <a:r>
              <a:rPr lang="ru-RU" sz="2400" b="1" dirty="0">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имеет целевую направленность — получение заёмщиком платного образования</a:t>
            </a:r>
            <a:r>
              <a:rPr lang="ru-RU" sz="2400" dirty="0" smtClean="0">
                <a:solidFill>
                  <a:schemeClr val="tx1"/>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Деньги </a:t>
            </a:r>
            <a:r>
              <a:rPr lang="ru-RU" sz="2400" b="1" dirty="0">
                <a:solidFill>
                  <a:srgbClr val="FF0000"/>
                </a:solidFill>
                <a:latin typeface="Times New Roman" pitchFamily="18" charset="0"/>
                <a:cs typeface="Times New Roman" pitchFamily="18" charset="0"/>
              </a:rPr>
              <a:t>малому бизнесу</a:t>
            </a:r>
            <a:r>
              <a:rPr lang="ru-RU" sz="2400" b="1" dirty="0">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это денежные средства, предоставляемые организациям и частным предпринимателям с целью стимулировать их деятельность, для выплаты заработной платы сотрудникам, для покупки оборудования и т. д</a:t>
            </a:r>
            <a:r>
              <a:rPr lang="ru-RU" sz="2400" dirty="0" smtClean="0">
                <a:solidFill>
                  <a:schemeClr val="tx1"/>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Овердрафт</a:t>
            </a:r>
            <a:r>
              <a:rPr lang="ru-RU" sz="2400" b="1" dirty="0">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средства, которые списываются с расчётного счёта клиента в том случае, если у него недостаточно собственных средств для проведения операции, то есть ему автоматически предоставляются недостающие для совершения операции средства. Такую задолженность погашают путём внесения средств на расчётный счёт</a:t>
            </a:r>
            <a:r>
              <a:rPr lang="ru-RU" sz="2400" dirty="0" smtClean="0">
                <a:solidFill>
                  <a:schemeClr val="tx1"/>
                </a:solidFill>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Кредитная карта. </a:t>
            </a:r>
            <a:r>
              <a:rPr lang="ru-RU" sz="2400" dirty="0" smtClean="0">
                <a:solidFill>
                  <a:schemeClr val="tx1"/>
                </a:solidFill>
                <a:latin typeface="Times New Roman" pitchFamily="18" charset="0"/>
                <a:cs typeface="Times New Roman" pitchFamily="18" charset="0"/>
              </a:rPr>
              <a:t>Отличительной </a:t>
            </a:r>
            <a:r>
              <a:rPr lang="ru-RU" sz="2400" dirty="0">
                <a:solidFill>
                  <a:schemeClr val="tx1"/>
                </a:solidFill>
                <a:latin typeface="Times New Roman" pitchFamily="18" charset="0"/>
                <a:cs typeface="Times New Roman" pitchFamily="18" charset="0"/>
              </a:rPr>
              <a:t>чертой данного вида кредитования является высокая процентная ставка по кредиту и то, что денежными средствами, предоставленными банком в определённом размере, можно воспользоваться неоднократно.</a:t>
            </a:r>
            <a:br>
              <a:rPr lang="ru-RU" sz="2400" dirty="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t>
            </a:r>
            <a:r>
              <a:rPr lang="ru-RU" sz="2400" dirty="0"/>
              <a:t/>
            </a:r>
            <a:br>
              <a:rPr lang="ru-RU" sz="2400" dirty="0"/>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8229600" cy="4803446"/>
          </a:xfrm>
        </p:spPr>
        <p:txBody>
          <a:bodyPr>
            <a:noAutofit/>
          </a:bodyPr>
          <a:lstStyle/>
          <a:p>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Ключевые </a:t>
            </a:r>
            <a:r>
              <a:rPr lang="ru-RU" sz="2800" b="1" dirty="0">
                <a:solidFill>
                  <a:srgbClr val="FF0000"/>
                </a:solidFill>
                <a:latin typeface="Times New Roman" pitchFamily="18" charset="0"/>
                <a:cs typeface="Times New Roman" pitchFamily="18" charset="0"/>
              </a:rPr>
              <a:t>понятия</a:t>
            </a:r>
            <a:r>
              <a:rPr lang="ru-RU" sz="2800" b="1" dirty="0" smtClean="0">
                <a:solidFill>
                  <a:srgbClr val="FF0000"/>
                </a:solidFill>
                <a:latin typeface="Times New Roman" pitchFamily="18" charset="0"/>
                <a:cs typeface="Times New Roman" pitchFamily="18" charset="0"/>
              </a:rPr>
              <a:t>:</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Залог</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это ценность или имущество, переданное кредитору в качестве гарантии возврата средств, полученных в кредит</a:t>
            </a:r>
            <a:r>
              <a:rPr lang="ru-RU" sz="2400" dirty="0" smtClean="0">
                <a:solidFill>
                  <a:schemeClr val="tx1"/>
                </a:solidFill>
                <a:latin typeface="Times New Roman" pitchFamily="18" charset="0"/>
                <a:cs typeface="Times New Roman" pitchFamily="18" charset="0"/>
              </a:rPr>
              <a:t>.</a:t>
            </a:r>
            <a:br>
              <a:rPr lang="ru-RU" sz="2400" dirty="0" smtClean="0">
                <a:solidFill>
                  <a:schemeClr val="tx1"/>
                </a:solidFill>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solidFill>
                  <a:srgbClr val="FF0000"/>
                </a:solidFill>
                <a:latin typeface="Times New Roman" pitchFamily="18" charset="0"/>
                <a:cs typeface="Times New Roman" pitchFamily="18" charset="0"/>
              </a:rPr>
              <a:t>Поручитель</a:t>
            </a:r>
            <a:r>
              <a:rPr lang="ru-RU" sz="2400" dirty="0">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 это лицо, которое приняло на себя равную с заёмщиком или дополнительную ответственность за исполнение им денежных обязательств перед кредитором.</a:t>
            </a:r>
            <a:br>
              <a:rPr lang="ru-RU" sz="2400" dirty="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000792"/>
          </a:xfrm>
        </p:spPr>
        <p:txBody>
          <a:bodyPr>
            <a:normAutofit/>
          </a:bodyPr>
          <a:lstStyle/>
          <a:p>
            <a:r>
              <a:rPr lang="ru-RU" sz="2400" dirty="0" smtClean="0"/>
              <a:t/>
            </a:r>
            <a:br>
              <a:rPr lang="ru-RU" sz="2400" dirty="0" smtClean="0"/>
            </a:br>
            <a:r>
              <a:rPr lang="ru-RU" sz="2400" dirty="0" smtClean="0"/>
              <a:t/>
            </a:r>
            <a:br>
              <a:rPr lang="ru-RU" sz="2400" dirty="0" smtClean="0"/>
            </a:br>
            <a:r>
              <a:rPr lang="ru-RU" sz="2400" dirty="0" smtClean="0"/>
              <a:t> </a:t>
            </a:r>
            <a:br>
              <a:rPr lang="ru-RU" sz="2400" dirty="0" smtClean="0"/>
            </a:br>
            <a:r>
              <a:rPr lang="ru-RU" sz="2400" dirty="0" smtClean="0"/>
              <a:t/>
            </a:r>
            <a:br>
              <a:rPr lang="ru-RU" sz="2400" dirty="0" smtClean="0"/>
            </a:br>
            <a:endParaRPr lang="ru-RU" sz="24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500034" y="1142984"/>
          <a:ext cx="8215370" cy="4672840"/>
        </p:xfrm>
        <a:graphic>
          <a:graphicData uri="http://schemas.openxmlformats.org/drawingml/2006/table">
            <a:tbl>
              <a:tblPr firstRow="1" bandRow="1">
                <a:tableStyleId>{5C22544A-7EE6-4342-B048-85BDC9FD1C3A}</a:tableStyleId>
              </a:tblPr>
              <a:tblGrid>
                <a:gridCol w="4107685"/>
                <a:gridCol w="4107685"/>
              </a:tblGrid>
              <a:tr h="370840">
                <a:tc>
                  <a:txBody>
                    <a:bodyPr/>
                    <a:lstStyle/>
                    <a:p>
                      <a:pPr algn="ctr"/>
                      <a:r>
                        <a:rPr lang="ru-RU" sz="2000" dirty="0" smtClean="0"/>
                        <a:t>Вид кредита</a:t>
                      </a:r>
                    </a:p>
                  </a:txBody>
                  <a:tcPr/>
                </a:tc>
                <a:tc>
                  <a:txBody>
                    <a:bodyPr/>
                    <a:lstStyle/>
                    <a:p>
                      <a:pPr algn="ctr"/>
                      <a:r>
                        <a:rPr lang="ru-RU" sz="2000" dirty="0" smtClean="0"/>
                        <a:t>Цели покупки</a:t>
                      </a:r>
                      <a:endParaRPr lang="ru-RU" sz="2000" dirty="0"/>
                    </a:p>
                  </a:txBody>
                  <a:tcPr/>
                </a:tc>
              </a:tr>
              <a:tr h="370840">
                <a:tc>
                  <a:txBody>
                    <a:bodyPr/>
                    <a:lstStyle/>
                    <a:p>
                      <a:pPr algn="ctr"/>
                      <a:r>
                        <a:rPr lang="ru-RU" sz="2000" dirty="0" smtClean="0">
                          <a:latin typeface="Times New Roman" pitchFamily="18" charset="0"/>
                          <a:cs typeface="Times New Roman" pitchFamily="18" charset="0"/>
                        </a:rPr>
                        <a:t>Потребительский кредит</a:t>
                      </a:r>
                      <a:endParaRPr lang="ru-RU" sz="2000" dirty="0">
                        <a:latin typeface="Times New Roman" pitchFamily="18" charset="0"/>
                        <a:cs typeface="Times New Roman" pitchFamily="18" charset="0"/>
                      </a:endParaRPr>
                    </a:p>
                  </a:txBody>
                  <a:tcPr/>
                </a:tc>
                <a:tc>
                  <a:txBody>
                    <a:bodyPr/>
                    <a:lstStyle/>
                    <a:p>
                      <a:pPr marL="342900" lvl="0" indent="-342900" algn="ctr">
                        <a:lnSpc>
                          <a:spcPct val="150000"/>
                        </a:lnSpc>
                        <a:spcAft>
                          <a:spcPts val="1000"/>
                        </a:spcAft>
                        <a:buSzPts val="1000"/>
                        <a:buFont typeface="Symbol"/>
                        <a:buChar char=""/>
                        <a:tabLst>
                          <a:tab pos="457200" algn="l"/>
                        </a:tabLst>
                      </a:pPr>
                      <a:r>
                        <a:rPr lang="ru-RU" sz="2000">
                          <a:solidFill>
                            <a:srgbClr val="000000"/>
                          </a:solidFill>
                          <a:latin typeface="Times New Roman" pitchFamily="18" charset="0"/>
                          <a:ea typeface="Times New Roman"/>
                          <a:cs typeface="Times New Roman" pitchFamily="18" charset="0"/>
                        </a:rPr>
                        <a:t>покупки бытовой техники;</a:t>
                      </a:r>
                      <a:endParaRPr lang="ru-RU" sz="2000">
                        <a:latin typeface="Times New Roman" pitchFamily="18" charset="0"/>
                        <a:ea typeface="Calibri"/>
                        <a:cs typeface="Times New Roman" pitchFamily="18" charset="0"/>
                      </a:endParaRPr>
                    </a:p>
                    <a:p>
                      <a:pPr marL="342900" lvl="0" indent="-342900" algn="ctr">
                        <a:lnSpc>
                          <a:spcPct val="150000"/>
                        </a:lnSpc>
                        <a:spcAft>
                          <a:spcPts val="1000"/>
                        </a:spcAft>
                        <a:buSzPts val="1000"/>
                        <a:buFont typeface="Symbol"/>
                        <a:buChar char=""/>
                        <a:tabLst>
                          <a:tab pos="457200" algn="l"/>
                        </a:tabLst>
                      </a:pPr>
                      <a:r>
                        <a:rPr lang="ru-RU" sz="2000">
                          <a:solidFill>
                            <a:srgbClr val="000000"/>
                          </a:solidFill>
                          <a:latin typeface="Times New Roman" pitchFamily="18" charset="0"/>
                          <a:ea typeface="Times New Roman"/>
                          <a:cs typeface="Times New Roman" pitchFamily="18" charset="0"/>
                        </a:rPr>
                        <a:t>небольших покупок</a:t>
                      </a:r>
                      <a:endParaRPr lang="ru-RU" sz="2000">
                        <a:latin typeface="Times New Roman" pitchFamily="18" charset="0"/>
                        <a:ea typeface="Calibri"/>
                        <a:cs typeface="Times New Roman" pitchFamily="18" charset="0"/>
                      </a:endParaRPr>
                    </a:p>
                  </a:txBody>
                  <a:tcPr marL="68580" marR="68580" marT="0" marB="0"/>
                </a:tc>
              </a:tr>
              <a:tr h="370840">
                <a:tc>
                  <a:txBody>
                    <a:bodyPr/>
                    <a:lstStyle/>
                    <a:p>
                      <a:pPr algn="ctr"/>
                      <a:r>
                        <a:rPr lang="ru-RU" sz="2000" dirty="0" smtClean="0">
                          <a:latin typeface="Times New Roman" pitchFamily="18" charset="0"/>
                          <a:cs typeface="Times New Roman" pitchFamily="18" charset="0"/>
                        </a:rPr>
                        <a:t>Ипотечное кредитование</a:t>
                      </a:r>
                      <a:endParaRPr lang="ru-RU" sz="2000" dirty="0">
                        <a:latin typeface="Times New Roman" pitchFamily="18" charset="0"/>
                        <a:cs typeface="Times New Roman" pitchFamily="18" charset="0"/>
                      </a:endParaRPr>
                    </a:p>
                  </a:txBody>
                  <a:tcPr/>
                </a:tc>
                <a:tc>
                  <a:txBody>
                    <a:bodyPr/>
                    <a:lstStyle/>
                    <a:p>
                      <a:pPr marL="342900" lvl="0" indent="-342900" algn="ctr">
                        <a:lnSpc>
                          <a:spcPct val="150000"/>
                        </a:lnSpc>
                        <a:spcAft>
                          <a:spcPts val="1000"/>
                        </a:spcAft>
                        <a:buSzPts val="1000"/>
                        <a:buFont typeface="Symbol"/>
                        <a:buChar char=""/>
                        <a:tabLst>
                          <a:tab pos="457200" algn="l"/>
                        </a:tabLst>
                      </a:pPr>
                      <a:r>
                        <a:rPr lang="ru-RU" sz="2000" dirty="0">
                          <a:solidFill>
                            <a:srgbClr val="000000"/>
                          </a:solidFill>
                          <a:latin typeface="Times New Roman" pitchFamily="18" charset="0"/>
                          <a:ea typeface="Times New Roman"/>
                          <a:cs typeface="Times New Roman" pitchFamily="18" charset="0"/>
                        </a:rPr>
                        <a:t>покупки квартиры;</a:t>
                      </a:r>
                      <a:endParaRPr lang="ru-RU" sz="2000" dirty="0">
                        <a:latin typeface="Times New Roman" pitchFamily="18" charset="0"/>
                        <a:ea typeface="Calibri"/>
                        <a:cs typeface="Times New Roman" pitchFamily="18" charset="0"/>
                      </a:endParaRPr>
                    </a:p>
                    <a:p>
                      <a:pPr marL="342900" lvl="0" indent="-342900" algn="ctr">
                        <a:lnSpc>
                          <a:spcPct val="150000"/>
                        </a:lnSpc>
                        <a:spcAft>
                          <a:spcPts val="1000"/>
                        </a:spcAft>
                        <a:buSzPts val="1000"/>
                        <a:buFont typeface="Symbol"/>
                        <a:buChar char=""/>
                        <a:tabLst>
                          <a:tab pos="457200" algn="l"/>
                        </a:tabLst>
                      </a:pPr>
                      <a:r>
                        <a:rPr lang="ru-RU" sz="2000" dirty="0">
                          <a:solidFill>
                            <a:srgbClr val="000000"/>
                          </a:solidFill>
                          <a:latin typeface="Times New Roman" pitchFamily="18" charset="0"/>
                          <a:ea typeface="Times New Roman"/>
                          <a:cs typeface="Times New Roman" pitchFamily="18" charset="0"/>
                        </a:rPr>
                        <a:t>покупки дачного участка;</a:t>
                      </a:r>
                      <a:endParaRPr lang="ru-RU" sz="2000" dirty="0">
                        <a:latin typeface="Times New Roman" pitchFamily="18" charset="0"/>
                        <a:ea typeface="Calibri"/>
                        <a:cs typeface="Times New Roman" pitchFamily="18" charset="0"/>
                      </a:endParaRPr>
                    </a:p>
                    <a:p>
                      <a:pPr marL="342900" lvl="0" indent="-342900" algn="ctr">
                        <a:lnSpc>
                          <a:spcPct val="150000"/>
                        </a:lnSpc>
                        <a:spcAft>
                          <a:spcPts val="1000"/>
                        </a:spcAft>
                        <a:buSzPts val="1000"/>
                        <a:buFont typeface="Symbol"/>
                        <a:buChar char=""/>
                        <a:tabLst>
                          <a:tab pos="457200" algn="l"/>
                        </a:tabLst>
                      </a:pPr>
                      <a:r>
                        <a:rPr lang="ru-RU" sz="2000" dirty="0">
                          <a:solidFill>
                            <a:srgbClr val="000000"/>
                          </a:solidFill>
                          <a:latin typeface="Times New Roman" pitchFamily="18" charset="0"/>
                          <a:ea typeface="Times New Roman"/>
                          <a:cs typeface="Times New Roman" pitchFamily="18" charset="0"/>
                        </a:rPr>
                        <a:t>приобретения прочих видов недвижимости</a:t>
                      </a:r>
                      <a:endParaRPr lang="ru-RU" sz="2000" dirty="0">
                        <a:latin typeface="Times New Roman" pitchFamily="18" charset="0"/>
                        <a:ea typeface="Calibri"/>
                        <a:cs typeface="Times New Roman" pitchFamily="18" charset="0"/>
                      </a:endParaRPr>
                    </a:p>
                  </a:txBody>
                  <a:tcPr marL="68580" marR="68580" marT="0" marB="0"/>
                </a:tc>
              </a:tr>
              <a:tr h="370840">
                <a:tc>
                  <a:txBody>
                    <a:bodyPr/>
                    <a:lstStyle/>
                    <a:p>
                      <a:pPr algn="ctr"/>
                      <a:r>
                        <a:rPr lang="ru-RU" sz="2000" dirty="0" err="1" smtClean="0">
                          <a:latin typeface="Times New Roman" pitchFamily="18" charset="0"/>
                          <a:cs typeface="Times New Roman" pitchFamily="18" charset="0"/>
                        </a:rPr>
                        <a:t>Автокредит</a:t>
                      </a:r>
                      <a:endParaRPr lang="ru-RU" sz="2000" dirty="0">
                        <a:latin typeface="Times New Roman" pitchFamily="18" charset="0"/>
                        <a:cs typeface="Times New Roman" pitchFamily="18" charset="0"/>
                      </a:endParaRPr>
                    </a:p>
                  </a:txBody>
                  <a:tcPr/>
                </a:tc>
                <a:tc>
                  <a:txBody>
                    <a:bodyPr/>
                    <a:lstStyle/>
                    <a:p>
                      <a:pPr algn="ctr">
                        <a:lnSpc>
                          <a:spcPct val="150000"/>
                        </a:lnSpc>
                        <a:spcAft>
                          <a:spcPts val="0"/>
                        </a:spcAft>
                      </a:pPr>
                      <a:r>
                        <a:rPr lang="ru-RU" sz="2000" dirty="0">
                          <a:solidFill>
                            <a:srgbClr val="000000"/>
                          </a:solidFill>
                          <a:latin typeface="Times New Roman" pitchFamily="18" charset="0"/>
                          <a:ea typeface="Calibri"/>
                          <a:cs typeface="Times New Roman" pitchFamily="18" charset="0"/>
                        </a:rPr>
                        <a:t>покупки любых видов автотранспортных средств.</a:t>
                      </a:r>
                      <a:endParaRPr lang="ru-RU" sz="2000" dirty="0">
                        <a:latin typeface="Times New Roman" pitchFamily="18" charset="0"/>
                        <a:ea typeface="Calibri"/>
                        <a:cs typeface="Times New Roman" pitchFamily="18" charset="0"/>
                      </a:endParaRPr>
                    </a:p>
                  </a:txBody>
                  <a:tcPr marL="68580" marR="68580" marT="0" marB="0"/>
                </a:tc>
              </a:tr>
              <a:tr h="370840">
                <a:tc>
                  <a:txBody>
                    <a:bodyPr/>
                    <a:lstStyle/>
                    <a:p>
                      <a:pPr algn="ctr"/>
                      <a:r>
                        <a:rPr lang="ru-RU" sz="2000" dirty="0" smtClean="0">
                          <a:latin typeface="Times New Roman" pitchFamily="18" charset="0"/>
                          <a:cs typeface="Times New Roman" pitchFamily="18" charset="0"/>
                        </a:rPr>
                        <a:t>Кредитная карта и овердрафт</a:t>
                      </a:r>
                      <a:endParaRPr lang="ru-RU" sz="2000" dirty="0">
                        <a:latin typeface="Times New Roman" pitchFamily="18" charset="0"/>
                        <a:cs typeface="Times New Roman" pitchFamily="18" charset="0"/>
                      </a:endParaRPr>
                    </a:p>
                  </a:txBody>
                  <a:tcPr/>
                </a:tc>
                <a:tc>
                  <a:txBody>
                    <a:bodyPr/>
                    <a:lstStyle/>
                    <a:p>
                      <a:pPr algn="ctr">
                        <a:lnSpc>
                          <a:spcPct val="150000"/>
                        </a:lnSpc>
                        <a:spcAft>
                          <a:spcPts val="0"/>
                        </a:spcAft>
                      </a:pPr>
                      <a:r>
                        <a:rPr lang="ru-RU" sz="2000" dirty="0">
                          <a:solidFill>
                            <a:srgbClr val="000000"/>
                          </a:solidFill>
                          <a:latin typeface="Times New Roman" pitchFamily="18" charset="0"/>
                          <a:ea typeface="Calibri"/>
                          <a:cs typeface="Times New Roman" pitchFamily="18" charset="0"/>
                        </a:rPr>
                        <a:t>мелких, незначительных покупок</a:t>
                      </a:r>
                      <a:endParaRPr lang="ru-RU" sz="2000" dirty="0">
                        <a:latin typeface="Times New Roman" pitchFamily="18" charset="0"/>
                        <a:ea typeface="Calibri"/>
                        <a:cs typeface="Times New Roman" pitchFamily="18" charset="0"/>
                      </a:endParaRPr>
                    </a:p>
                  </a:txBody>
                  <a:tcPr marL="68580" marR="68580" marT="0" marB="0"/>
                </a:tc>
              </a:tr>
            </a:tbl>
          </a:graphicData>
        </a:graphic>
      </p:graphicFrame>
      <p:sp>
        <p:nvSpPr>
          <p:cNvPr id="2049" name="Rectangle 1"/>
          <p:cNvSpPr>
            <a:spLocks noChangeArrowheads="1"/>
          </p:cNvSpPr>
          <p:nvPr/>
        </p:nvSpPr>
        <p:spPr bwMode="auto">
          <a:xfrm>
            <a:off x="571472" y="285728"/>
            <a:ext cx="878681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Необходимо выбирать подходящий вид кредита (в зависимости от цели покупки)</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502</TotalTime>
  <Words>721</Words>
  <Application>Microsoft Office PowerPoint</Application>
  <PresentationFormat>Экран (4:3)</PresentationFormat>
  <Paragraphs>205</Paragraphs>
  <Slides>31</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Calibri</vt:lpstr>
      <vt:lpstr>Century Gothic</vt:lpstr>
      <vt:lpstr>Symbol</vt:lpstr>
      <vt:lpstr>Times New Roman</vt:lpstr>
      <vt:lpstr>Wingdings</vt:lpstr>
      <vt:lpstr>Wingdings 3</vt:lpstr>
      <vt:lpstr>Легкий дым</vt:lpstr>
      <vt:lpstr>          Урок на тему:   «Кредит: зачем он нужен и где его получить». </vt:lpstr>
      <vt:lpstr>Основные вопросы:</vt:lpstr>
      <vt:lpstr>1. У Юли сломался ноутбук, который ей необходим для работы. Мастер сказал, что ремонту он не подлежит, что необходимо покупать новый. Зарплата Юли составляет 25 000р в месяц, а новый хороший ноутбук стоит в среднем 65000 -70000 р. Накопленных денег у Юли нет.    2. Геннадий ни разу в своей жизни не отдыхал за границей, а этим летом друзья предложили поехать отдохнуть с ними в Турцию на неделю. В среднем поездка должна обойтись Геннадию в 100000 рублей, но у него есть только 30 000 р. </vt:lpstr>
      <vt:lpstr>Закончи предложение:</vt:lpstr>
      <vt:lpstr>Кредиты можно разделить на:  1. банковские (предоставляются банками);  2. коммерческие (передаются от одного предприятия другому). </vt:lpstr>
      <vt:lpstr>Потребительский кредит — денежный заём, который банк предоставляет физическим лицам. Такой кредит, как правило, предлагается в небольшой сумме и характеризуется относительно высокой процентной ставкой.  Автокредит — кредит, который банк предоставляет физическим и юридическим лицам для покупки автотранспортного средства. В сравнении с потребительским кредитом сумма денежных средств для покупки автомобиля значительна по размеру, а проценты несколько ниже.   Ипотека — самый длительный и значимый кредит, который предоставляется банком физическим и юридическим лицам для покупки недвижимости. Как правило, в этом случае предлагаются более низкие проценты и более длительный срок кредитования. В качестве залога возврата средств выступает приобретаемая недвижимость. </vt:lpstr>
      <vt:lpstr>  Заём (кредит) на образование имеет целевую направленность — получение заёмщиком платного образования. Деньги малому бизнесу — это денежные средства, предоставляемые организациям и частным предпринимателям с целью стимулировать их деятельность, для выплаты заработной платы сотрудникам, для покупки оборудования и т. д. Овердрафт — средства, которые списываются с расчётного счёта клиента в том случае, если у него недостаточно собственных средств для проведения операции, то есть ему автоматически предоставляются недостающие для совершения операции средства. Такую задолженность погашают путём внесения средств на расчётный счёт. Кредитная карта. Отличительной чертой данного вида кредитования является высокая процентная ставка по кредиту и то, что денежными средствами, предоставленными банком в определённом размере, можно воспользоваться неоднократно.   </vt:lpstr>
      <vt:lpstr>  Ключевые понятия:  Залог — это ценность или имущество, переданное кредитору в качестве гарантии возврата средств, полученных в кредит.  Поручитель — это лицо, которое приняло на себя равную с заёмщиком или дополнительную ответственность за исполнение им денежных обязательств перед кредитором. </vt:lpstr>
      <vt:lpstr>     </vt:lpstr>
      <vt:lpstr>При получении кредита необходимо взвешивать риски:  1. оценивать срок получения кредита; 2. рассчитывать процентную ставку; 3. оценивать возможности уплаты ежемесячного платежа по кредиту.   Без взвешенного подхода к выбору кредита существует риск его невыплаты, что ведёт к штрафным санкциям и угрозе потери имущества.</vt:lpstr>
      <vt:lpstr>  Полная стоимость кредита (ПСК) — это совокупность всех платежей, которые будут взысканы с заёмщика в рамках заключения и исполнения кредитного договора.  </vt:lpstr>
      <vt:lpstr>              В расчёт полной стоимости кредита включаются следующие платежи. -сумма самого долга (тело кредита); выплата процентов по кредиту согласно кредитному договору; -комиссии и сборы, связанные с рассмотрением кредитной заявки и выдачей кредита, если таковые имеются; -плата за открытие и обслуживание счетов, имеющих непосредственное отношение к заключаемой сделке; -платежи, связанные с расчётно-кассовым обслуживанием; -комиссии за выпуск и обслуживание пластиковых банковских карт, которые могут использоваться для периодического получения кредитных средств на счёт карты в рамках открытой кредитной линии или овердрафта. </vt:lpstr>
      <vt:lpstr>График платежей в банке  </vt:lpstr>
      <vt:lpstr>Сумма для приобретения пылесоса: 14 000 руб. Размер процентной ставки по кредиту: 29% годовых. Срок кредитования: 3 месяца. </vt:lpstr>
      <vt:lpstr>Дифференцированные платежи </vt:lpstr>
      <vt:lpstr>График погашения кредита </vt:lpstr>
      <vt:lpstr>Оплата за услуги третьих лиц, если такие условия указаны в кредитном договоре.  К таким платежам относят: </vt:lpstr>
      <vt:lpstr>К дополнительным расходам  относятся: </vt:lpstr>
      <vt:lpstr>Сильные и слабые стороны кредита</vt:lpstr>
      <vt:lpstr>Тренировочная работа по теме: «Кредит: зачем он нужен и где его получить». </vt:lpstr>
      <vt:lpstr>2. Выбери правильный ответ. </vt:lpstr>
      <vt:lpstr>3. Заполни пропуски. </vt:lpstr>
      <vt:lpstr>4.Верно ли следующее утверждение? </vt:lpstr>
      <vt:lpstr>  5. Заполни пропуски</vt:lpstr>
      <vt:lpstr>6. Верно ли утверждение?</vt:lpstr>
      <vt:lpstr>7.Верно ли следующее утверждение?  Кредит является неотъемлемым элементом товарно-денежных отношений.                       А. да;    Б. нет.  </vt:lpstr>
      <vt:lpstr>8.Выбери правильный ответ. (Возможно несколько вариантов.)   В расчёт полной стоимости кредита включают:   А. выплата процентов по кредиту; Б. все ответы верны; В. Оплата страхования жизни заёмщика или его ответственности, а также имущества, передаваемого в залог; Г. комиссии и сборы, связанные с рассмотрением кредитной заявки и выдачей кредита, если таковые имеются. </vt:lpstr>
      <vt:lpstr>9.Заполни пропуски.  В расчёт полной стоимости кредита _____ платежи, связанные с расчётно-кассовым обслуживанием.          А. включаются;     Б. не включаются.</vt:lpstr>
      <vt:lpstr>10.Выбери правильный ответ. В расчёт полной стоимости кредита включают: А. комиссии, предусмотренные в договоре потребительского займа, сумма и срок внесения которых заранее неизвестны Б. оплата штрафных санкций со стороны банка за невыполнение условий кредитного договора В. выплата процентов по кредиту согласно кредитному договору С. расходы, понесённые заёмщиком вследствие требований закона и неучтённые в условиях кредитования </vt:lpstr>
      <vt:lpstr>11.Заполни пропуски.  Поручитель — это лицо, которое приняло на себя _____ с заёмщиком или дополнительную ответственность за исполнение им денежных обязательств перед кредитором.           А. долевую     Б. неравную     В. равную </vt:lpstr>
      <vt:lpstr>Проверь себя.  На уроке я делал… Своей работой я доволен/не доволен потому что… Этот урок показался мне… За урок я бы поставил себе, потому что… Материал урока я освоил… Мое настроение после занятия…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на тему : ««Кредит: зачем он нужен и где его получить». »</dc:title>
  <dc:creator>user</dc:creator>
  <cp:lastModifiedBy>ADMIN</cp:lastModifiedBy>
  <cp:revision>51</cp:revision>
  <dcterms:created xsi:type="dcterms:W3CDTF">2023-10-13T07:16:07Z</dcterms:created>
  <dcterms:modified xsi:type="dcterms:W3CDTF">2025-03-26T10:47:37Z</dcterms:modified>
</cp:coreProperties>
</file>